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2" r:id="rId1"/>
  </p:sldMasterIdLst>
  <p:notesMasterIdLst>
    <p:notesMasterId r:id="rId28"/>
  </p:notesMasterIdLst>
  <p:handoutMasterIdLst>
    <p:handoutMasterId r:id="rId29"/>
  </p:handoutMasterIdLst>
  <p:sldIdLst>
    <p:sldId id="256" r:id="rId2"/>
    <p:sldId id="297" r:id="rId3"/>
    <p:sldId id="260" r:id="rId4"/>
    <p:sldId id="261" r:id="rId5"/>
    <p:sldId id="262" r:id="rId6"/>
    <p:sldId id="303" r:id="rId7"/>
    <p:sldId id="304" r:id="rId8"/>
    <p:sldId id="289" r:id="rId9"/>
    <p:sldId id="285" r:id="rId10"/>
    <p:sldId id="300" r:id="rId11"/>
    <p:sldId id="286" r:id="rId12"/>
    <p:sldId id="287" r:id="rId13"/>
    <p:sldId id="288" r:id="rId14"/>
    <p:sldId id="290" r:id="rId15"/>
    <p:sldId id="292" r:id="rId16"/>
    <p:sldId id="293" r:id="rId17"/>
    <p:sldId id="263" r:id="rId18"/>
    <p:sldId id="295" r:id="rId19"/>
    <p:sldId id="294" r:id="rId20"/>
    <p:sldId id="291" r:id="rId21"/>
    <p:sldId id="299" r:id="rId22"/>
    <p:sldId id="296" r:id="rId23"/>
    <p:sldId id="298" r:id="rId24"/>
    <p:sldId id="301" r:id="rId25"/>
    <p:sldId id="302" r:id="rId26"/>
    <p:sldId id="282" r:id="rId2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李 嘉昊" initials="李"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5B5B6"/>
    <a:srgbClr val="144193"/>
    <a:srgbClr val="7FB1D8"/>
    <a:srgbClr val="3F6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1305" autoAdjust="0"/>
    <p:restoredTop sz="94660"/>
  </p:normalViewPr>
  <p:slideViewPr>
    <p:cSldViewPr snapToGrid="0">
      <p:cViewPr>
        <p:scale>
          <a:sx n="110" d="100"/>
          <a:sy n="110" d="100"/>
        </p:scale>
        <p:origin x="144" y="584"/>
      </p:cViewPr>
      <p:guideLst/>
    </p:cSldViewPr>
  </p:slideViewPr>
  <p:notesTextViewPr>
    <p:cViewPr>
      <p:scale>
        <a:sx n="1" d="1"/>
        <a:sy n="1" d="1"/>
      </p:scale>
      <p:origin x="0" y="0"/>
    </p:cViewPr>
  </p:notesTextViewPr>
  <p:notesViewPr>
    <p:cSldViewPr snapToGrid="0">
      <p:cViewPr varScale="1">
        <p:scale>
          <a:sx n="60" d="100"/>
          <a:sy n="60" d="100"/>
        </p:scale>
        <p:origin x="1496" y="56"/>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commentAuthors" Target="commentAuthors.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2C1FBA-CF23-45CA-A289-03E32D160964}" type="datetimeFigureOut">
              <a:rPr lang="zh-CN" altLang="en-US" smtClean="0"/>
              <a:t>2018/9/10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F2B0C5-C56D-47E9-BCFE-D990A940F17B}" type="slidenum">
              <a:rPr lang="zh-CN" altLang="en-US" smtClean="0"/>
              <a:t>‹#›</a:t>
            </a:fld>
            <a:endParaRPr lang="zh-CN" altLang="en-US"/>
          </a:p>
        </p:txBody>
      </p:sp>
    </p:spTree>
    <p:extLst>
      <p:ext uri="{BB962C8B-B14F-4D97-AF65-F5344CB8AC3E}">
        <p14:creationId xmlns:p14="http://schemas.microsoft.com/office/powerpoint/2010/main" val="271370042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jpeg>
</file>

<file path=ppt/media/image13.png>
</file>

<file path=ppt/media/image14.gif>
</file>

<file path=ppt/media/image15.gif>
</file>

<file path=ppt/media/image16.gif>
</file>

<file path=ppt/media/image17.gif>
</file>

<file path=ppt/media/image18.png>
</file>

<file path=ppt/media/image19.png>
</file>

<file path=ppt/media/image2.png>
</file>

<file path=ppt/media/image20.png>
</file>

<file path=ppt/media/image21.png>
</file>

<file path=ppt/media/image22.gif>
</file>

<file path=ppt/media/image23.gif>
</file>

<file path=ppt/media/image24.gif>
</file>

<file path=ppt/media/image25.gif>
</file>

<file path=ppt/media/image26.gif>
</file>

<file path=ppt/media/image27.gif>
</file>

<file path=ppt/media/image28.gif>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966BD8-0FC1-456F-BDC6-7D0CA8E36566}" type="datetimeFigureOut">
              <a:rPr lang="zh-CN" altLang="en-US" smtClean="0"/>
              <a:t>2018/9/10</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FC841-E2E1-4802-8701-94EA307E94B0}" type="slidenum">
              <a:rPr lang="zh-CN" altLang="en-US" smtClean="0"/>
              <a:t>‹#›</a:t>
            </a:fld>
            <a:endParaRPr lang="zh-CN" altLang="en-US"/>
          </a:p>
        </p:txBody>
      </p:sp>
    </p:spTree>
    <p:extLst>
      <p:ext uri="{BB962C8B-B14F-4D97-AF65-F5344CB8AC3E}">
        <p14:creationId xmlns:p14="http://schemas.microsoft.com/office/powerpoint/2010/main" val="2014598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microsoft.com/office/2007/relationships/hdphoto" Target="../media/hdphoto2.wdp"/></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microsoft.com/office/2007/relationships/hdphoto" Target="../media/hdphoto2.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标题幻灯片">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p:nvPr>
        </p:nvSpPr>
        <p:spPr>
          <a:xfrm>
            <a:off x="628650" y="4149566"/>
            <a:ext cx="7886700" cy="899510"/>
          </a:xfrm>
          <a:prstGeom prst="rect">
            <a:avLst/>
          </a:prstGeom>
        </p:spPr>
        <p:txBody>
          <a:bodyPr anchor="ctr">
            <a:noAutofit/>
          </a:bodyPr>
          <a:lstStyle>
            <a:lvl1pPr algn="ctr">
              <a:defRPr sz="4800" b="1">
                <a:solidFill>
                  <a:schemeClr val="bg1"/>
                </a:solidFill>
                <a:latin typeface="+mj-ea"/>
                <a:ea typeface="+mj-ea"/>
              </a:defRPr>
            </a:lvl1pPr>
          </a:lstStyle>
          <a:p>
            <a:r>
              <a:rPr lang="zh-CN" altLang="en-US" smtClean="0"/>
              <a:t>单击此处编辑母版标题样式</a:t>
            </a:r>
            <a:endParaRPr lang="zh-CN" altLang="en-US" dirty="0"/>
          </a:p>
        </p:txBody>
      </p:sp>
      <p:sp>
        <p:nvSpPr>
          <p:cNvPr id="6" name="副标题 2"/>
          <p:cNvSpPr>
            <a:spLocks noGrp="1"/>
          </p:cNvSpPr>
          <p:nvPr>
            <p:ph type="subTitle" idx="1"/>
          </p:nvPr>
        </p:nvSpPr>
        <p:spPr>
          <a:xfrm>
            <a:off x="628650" y="5114029"/>
            <a:ext cx="7886700" cy="604299"/>
          </a:xfrm>
        </p:spPr>
        <p:txBody>
          <a:bodyPr anchor="ctr">
            <a:noAutofit/>
          </a:bodyPr>
          <a:lstStyle>
            <a:lvl1pPr algn="ctr">
              <a:defRPr lang="zh-CN" altLang="en-US" sz="2400" b="0">
                <a:solidFill>
                  <a:schemeClr val="bg1"/>
                </a:solidFill>
                <a:latin typeface="+mn-ea"/>
                <a:cs typeface="+mj-cs"/>
              </a:defRPr>
            </a:lvl1pPr>
          </a:lstStyle>
          <a:p>
            <a:pPr lvl="0" algn="ctr">
              <a:lnSpc>
                <a:spcPct val="90000"/>
              </a:lnSpc>
              <a:spcBef>
                <a:spcPct val="0"/>
              </a:spcBef>
              <a:buNone/>
            </a:pPr>
            <a:r>
              <a:rPr lang="zh-CN" altLang="en-US" smtClean="0"/>
              <a:t>单击以编辑母版副标题样式</a:t>
            </a:r>
            <a:endParaRPr lang="zh-CN" altLang="en-US"/>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9" name="直接连接符 8"/>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48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2" pos="2880">
          <p15:clr>
            <a:srgbClr val="FBAE40"/>
          </p15:clr>
        </p15:guide>
        <p15:guide id="3" orient="horz" pos="2160">
          <p15:clr>
            <a:srgbClr val="FBAE40"/>
          </p15:clr>
        </p15:guide>
        <p15:guide id="4"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空白-有页码">
    <p:spTree>
      <p:nvGrpSpPr>
        <p:cNvPr id="1" name=""/>
        <p:cNvGrpSpPr/>
        <p:nvPr/>
      </p:nvGrpSpPr>
      <p:grpSpPr>
        <a:xfrm>
          <a:off x="0" y="0"/>
          <a:ext cx="0" cy="0"/>
          <a:chOff x="0" y="0"/>
          <a:chExt cx="0" cy="0"/>
        </a:xfrm>
      </p:grpSpPr>
      <p:pic>
        <p:nvPicPr>
          <p:cNvPr id="14" name="图片 13"/>
          <p:cNvPicPr>
            <a:picLocks noChangeAspect="1"/>
          </p:cNvPicPr>
          <p:nvPr/>
        </p:nvPicPr>
        <p:blipFill>
          <a:blip r:embed="rId2"/>
          <a:stretch>
            <a:fillRect/>
          </a:stretch>
        </p:blipFill>
        <p:spPr>
          <a:xfrm>
            <a:off x="0" y="0"/>
            <a:ext cx="9144793" cy="664522"/>
          </a:xfrm>
          <a:prstGeom prst="rect">
            <a:avLst/>
          </a:prstGeom>
        </p:spPr>
      </p:pic>
      <p:sp>
        <p:nvSpPr>
          <p:cNvPr id="15" name="矩形 14"/>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7" name="矩形 16"/>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7" name="灯片编号占位符 5"/>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E1703B59-C883-4B8B-974E-AFB30A6C43A7}" type="slidenum">
              <a:rPr lang="en-US" altLang="zh-CN" smtClean="0"/>
              <a:pPr/>
              <a:t>‹#›</a:t>
            </a:fld>
            <a:endParaRPr lang="en-US" altLang="zh-CN"/>
          </a:p>
        </p:txBody>
      </p:sp>
      <p:pic>
        <p:nvPicPr>
          <p:cNvPr id="8" name="图片 7"/>
          <p:cNvPicPr>
            <a:picLocks noChangeAspect="1"/>
          </p:cNvPicPr>
          <p:nvPr userDrawn="1"/>
        </p:nvPicPr>
        <p:blipFill>
          <a:blip r:embed="rId2"/>
          <a:stretch>
            <a:fillRect/>
          </a:stretch>
        </p:blipFill>
        <p:spPr>
          <a:xfrm>
            <a:off x="0" y="0"/>
            <a:ext cx="9144793" cy="664522"/>
          </a:xfrm>
          <a:prstGeom prst="rect">
            <a:avLst/>
          </a:prstGeom>
        </p:spPr>
      </p:pic>
      <p:sp>
        <p:nvSpPr>
          <p:cNvPr id="9" name="矩形 8"/>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3504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两栏">
    <p:spTree>
      <p:nvGrpSpPr>
        <p:cNvPr id="1" name=""/>
        <p:cNvGrpSpPr/>
        <p:nvPr/>
      </p:nvGrpSpPr>
      <p:grpSpPr>
        <a:xfrm>
          <a:off x="0" y="0"/>
          <a:ext cx="0" cy="0"/>
          <a:chOff x="0" y="0"/>
          <a:chExt cx="0" cy="0"/>
        </a:xfrm>
      </p:grpSpPr>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2" name="标题 1"/>
          <p:cNvSpPr>
            <a:spLocks noGrp="1"/>
          </p:cNvSpPr>
          <p:nvPr>
            <p:ph type="title"/>
          </p:nvPr>
        </p:nvSpPr>
        <p:spPr>
          <a:xfrm>
            <a:off x="262393" y="975600"/>
            <a:ext cx="8556169" cy="576000"/>
          </a:xfrm>
          <a:prstGeom prst="rect">
            <a:avLst/>
          </a:prstGeom>
        </p:spPr>
        <p:txBody>
          <a:bodyPr/>
          <a:lstStyle>
            <a:lvl1pPr>
              <a:defRPr lang="zh-CN" altLang="en-US" sz="3200" b="1">
                <a:solidFill>
                  <a:schemeClr val="accent1"/>
                </a:solidFill>
              </a:defRPr>
            </a:lvl1pPr>
          </a:lstStyle>
          <a:p>
            <a:pPr lvl="0"/>
            <a:r>
              <a:rPr lang="zh-CN" altLang="en-US" smtClean="0"/>
              <a:t>单击此处编辑母版标题样式</a:t>
            </a:r>
            <a:endParaRPr lang="zh-CN" altLang="en-US"/>
          </a:p>
        </p:txBody>
      </p:sp>
    </p:spTree>
    <p:extLst>
      <p:ext uri="{BB962C8B-B14F-4D97-AF65-F5344CB8AC3E}">
        <p14:creationId xmlns:p14="http://schemas.microsoft.com/office/powerpoint/2010/main" val="19423215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3" pos="1620">
          <p15:clr>
            <a:srgbClr val="FBAE40"/>
          </p15:clr>
        </p15:guide>
        <p15:guide id="4" pos="216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两栏-有页码">
    <p:spTree>
      <p:nvGrpSpPr>
        <p:cNvPr id="1" name=""/>
        <p:cNvGrpSpPr/>
        <p:nvPr/>
      </p:nvGrpSpPr>
      <p:grpSpPr>
        <a:xfrm>
          <a:off x="0" y="0"/>
          <a:ext cx="0" cy="0"/>
          <a:chOff x="0" y="0"/>
          <a:chExt cx="0" cy="0"/>
        </a:xfrm>
      </p:grpSpPr>
      <p:pic>
        <p:nvPicPr>
          <p:cNvPr id="20" name="图片 19"/>
          <p:cNvPicPr>
            <a:picLocks noChangeAspect="1"/>
          </p:cNvPicPr>
          <p:nvPr/>
        </p:nvPicPr>
        <p:blipFill>
          <a:blip r:embed="rId2"/>
          <a:stretch>
            <a:fillRect/>
          </a:stretch>
        </p:blipFill>
        <p:spPr>
          <a:xfrm>
            <a:off x="0" y="1231682"/>
            <a:ext cx="9144000" cy="332713"/>
          </a:xfrm>
          <a:prstGeom prst="rect">
            <a:avLst/>
          </a:prstGeom>
        </p:spPr>
      </p:pic>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pPr/>
              <a:t>‹#›</a:t>
            </a:fld>
            <a:endParaRPr lang="en-US" altLang="zh-CN" dirty="0"/>
          </a:p>
        </p:txBody>
      </p:sp>
      <p:sp>
        <p:nvSpPr>
          <p:cNvPr id="2" name="标题 1"/>
          <p:cNvSpPr>
            <a:spLocks noGrp="1"/>
          </p:cNvSpPr>
          <p:nvPr>
            <p:ph type="title"/>
          </p:nvPr>
        </p:nvSpPr>
        <p:spPr>
          <a:xfrm>
            <a:off x="262393" y="975600"/>
            <a:ext cx="8566445" cy="576000"/>
          </a:xfrm>
          <a:prstGeom prst="rect">
            <a:avLst/>
          </a:prstGeom>
        </p:spPr>
        <p:txBody>
          <a:bodyPr/>
          <a:lstStyle>
            <a:lvl1pPr>
              <a:defRPr lang="zh-CN" altLang="en-US" sz="3200" b="1">
                <a:solidFill>
                  <a:schemeClr val="accent1"/>
                </a:solidFill>
              </a:defRPr>
            </a:lvl1pPr>
          </a:lstStyle>
          <a:p>
            <a:pPr lvl="0"/>
            <a:r>
              <a:rPr lang="zh-CN" altLang="en-US" smtClean="0"/>
              <a:t>单击此处编辑母版标题样式</a:t>
            </a:r>
            <a:endParaRPr lang="zh-CN" altLang="en-US" dirty="0"/>
          </a:p>
        </p:txBody>
      </p:sp>
      <p:pic>
        <p:nvPicPr>
          <p:cNvPr id="8" name="图片 7"/>
          <p:cNvPicPr>
            <a:picLocks noChangeAspect="1"/>
          </p:cNvPicPr>
          <p:nvPr userDrawn="1"/>
        </p:nvPicPr>
        <p:blipFill>
          <a:blip r:embed="rId2"/>
          <a:stretch>
            <a:fillRect/>
          </a:stretch>
        </p:blipFill>
        <p:spPr>
          <a:xfrm>
            <a:off x="0" y="1231682"/>
            <a:ext cx="9144000" cy="332713"/>
          </a:xfrm>
          <a:prstGeom prst="rect">
            <a:avLst/>
          </a:prstGeom>
        </p:spPr>
      </p:pic>
    </p:spTree>
    <p:extLst>
      <p:ext uri="{BB962C8B-B14F-4D97-AF65-F5344CB8AC3E}">
        <p14:creationId xmlns:p14="http://schemas.microsoft.com/office/powerpoint/2010/main" val="40071024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2" pos="5193">
          <p15:clr>
            <a:srgbClr val="FBAE40"/>
          </p15:clr>
        </p15:guide>
        <p15:guide id="5" pos="1620">
          <p15:clr>
            <a:srgbClr val="FBAE40"/>
          </p15:clr>
        </p15:guide>
        <p15:guide id="6" pos="2921">
          <p15:clr>
            <a:srgbClr val="FBAE40"/>
          </p15:clr>
        </p15:guide>
        <p15:guide id="7" pos="2160" userDrawn="1">
          <p15:clr>
            <a:srgbClr val="FBAE40"/>
          </p15:clr>
        </p15:guide>
        <p15:guide id="8" pos="3895"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对比">
    <p:spTree>
      <p:nvGrpSpPr>
        <p:cNvPr id="1" name=""/>
        <p:cNvGrpSpPr/>
        <p:nvPr/>
      </p:nvGrpSpPr>
      <p:grpSpPr>
        <a:xfrm>
          <a:off x="0" y="0"/>
          <a:ext cx="0" cy="0"/>
          <a:chOff x="0" y="0"/>
          <a:chExt cx="0" cy="0"/>
        </a:xfrm>
      </p:grpSpPr>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smtClean="0"/>
              <a:t>单击此处编辑标题</a:t>
            </a:r>
            <a:endParaRPr lang="zh-CN" altLang="en-US" dirty="0"/>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smtClean="0"/>
              <a:t>单击此处编辑标题</a:t>
            </a:r>
          </a:p>
        </p:txBody>
      </p:sp>
      <p:pic>
        <p:nvPicPr>
          <p:cNvPr id="19" name="图片 18"/>
          <p:cNvPicPr>
            <a:picLocks noChangeAspect="1"/>
          </p:cNvPicPr>
          <p:nvPr/>
        </p:nvPicPr>
        <p:blipFill>
          <a:blip r:embed="rId2"/>
          <a:stretch>
            <a:fillRect/>
          </a:stretch>
        </p:blipFill>
        <p:spPr>
          <a:xfrm>
            <a:off x="0" y="0"/>
            <a:ext cx="9144793" cy="664522"/>
          </a:xfrm>
          <a:prstGeom prst="rect">
            <a:avLst/>
          </a:prstGeom>
        </p:spPr>
      </p:pic>
      <p:sp>
        <p:nvSpPr>
          <p:cNvPr id="20" name="矩形 1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2" name="矩形 21"/>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2"/>
          <a:stretch>
            <a:fillRect/>
          </a:stretch>
        </p:blipFill>
        <p:spPr>
          <a:xfrm>
            <a:off x="0" y="0"/>
            <a:ext cx="9144793" cy="664522"/>
          </a:xfrm>
          <a:prstGeom prst="rect">
            <a:avLst/>
          </a:prstGeom>
        </p:spPr>
      </p:pic>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5" name="矩形 14"/>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4756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3" pos="1620">
          <p15:clr>
            <a:srgbClr val="FBAE40"/>
          </p15:clr>
        </p15:guide>
        <p15:guide id="4" pos="216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对比-有页码">
    <p:spTree>
      <p:nvGrpSpPr>
        <p:cNvPr id="1" name=""/>
        <p:cNvGrpSpPr/>
        <p:nvPr/>
      </p:nvGrpSpPr>
      <p:grpSpPr>
        <a:xfrm>
          <a:off x="0" y="0"/>
          <a:ext cx="0" cy="0"/>
          <a:chOff x="0" y="0"/>
          <a:chExt cx="0" cy="0"/>
        </a:xfrm>
      </p:grpSpPr>
      <p:pic>
        <p:nvPicPr>
          <p:cNvPr id="15" name="图片 14"/>
          <p:cNvPicPr>
            <a:picLocks noChangeAspect="1"/>
          </p:cNvPicPr>
          <p:nvPr/>
        </p:nvPicPr>
        <p:blipFill>
          <a:blip r:embed="rId2"/>
          <a:stretch>
            <a:fillRect/>
          </a:stretch>
        </p:blipFill>
        <p:spPr>
          <a:xfrm>
            <a:off x="0" y="0"/>
            <a:ext cx="9144793" cy="664522"/>
          </a:xfrm>
          <a:prstGeom prst="rect">
            <a:avLst/>
          </a:prstGeom>
        </p:spPr>
      </p:pic>
      <p:sp>
        <p:nvSpPr>
          <p:cNvPr id="22" name="矩形 21"/>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4" name="矩形 23"/>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smtClean="0"/>
              <a:t>单击此处编辑标题</a:t>
            </a:r>
            <a:endParaRPr lang="zh-CN" altLang="en-US" dirty="0"/>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smtClean="0"/>
              <a:t>单击此处编辑标题</a:t>
            </a:r>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pPr/>
              <a:t>‹#›</a:t>
            </a:fld>
            <a:endParaRPr lang="en-US" altLang="zh-CN" dirty="0"/>
          </a:p>
        </p:txBody>
      </p:sp>
      <p:pic>
        <p:nvPicPr>
          <p:cNvPr id="13" name="图片 12"/>
          <p:cNvPicPr>
            <a:picLocks noChangeAspect="1"/>
          </p:cNvPicPr>
          <p:nvPr userDrawn="1"/>
        </p:nvPicPr>
        <p:blipFill>
          <a:blip r:embed="rId2"/>
          <a:stretch>
            <a:fillRect/>
          </a:stretch>
        </p:blipFill>
        <p:spPr>
          <a:xfrm>
            <a:off x="0" y="0"/>
            <a:ext cx="9144793" cy="664522"/>
          </a:xfrm>
          <a:prstGeom prst="rect">
            <a:avLst/>
          </a:prstGeom>
        </p:spPr>
      </p:pic>
      <p:sp>
        <p:nvSpPr>
          <p:cNvPr id="14" name="矩形 13"/>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9" name="矩形 18"/>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513060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2" pos="5193">
          <p15:clr>
            <a:srgbClr val="FBAE40"/>
          </p15:clr>
        </p15:guide>
        <p15:guide id="5" pos="1620">
          <p15:clr>
            <a:srgbClr val="FBAE40"/>
          </p15:clr>
        </p15:guide>
        <p15:guide id="6" pos="2921">
          <p15:clr>
            <a:srgbClr val="FBAE40"/>
          </p15:clr>
        </p15:guide>
        <p15:guide id="7" pos="2160" userDrawn="1">
          <p15:clr>
            <a:srgbClr val="FBAE40"/>
          </p15:clr>
        </p15:guide>
        <p15:guide id="8" pos="389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1_封面">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p:nvPr>
        </p:nvSpPr>
        <p:spPr>
          <a:xfrm>
            <a:off x="469123" y="4006448"/>
            <a:ext cx="8325019" cy="1114192"/>
          </a:xfrm>
          <a:prstGeom prst="rect">
            <a:avLst/>
          </a:prstGeom>
        </p:spPr>
        <p:txBody>
          <a:bodyPr anchor="ctr">
            <a:noAutofit/>
          </a:bodyPr>
          <a:lstStyle>
            <a:lvl1pPr algn="l">
              <a:lnSpc>
                <a:spcPct val="100000"/>
              </a:lnSpc>
              <a:defRPr sz="4000" b="1">
                <a:solidFill>
                  <a:schemeClr val="bg1"/>
                </a:solidFill>
                <a:latin typeface="+mj-ea"/>
                <a:ea typeface="+mj-ea"/>
              </a:defRPr>
            </a:lvl1pPr>
          </a:lstStyle>
          <a:p>
            <a:r>
              <a:rPr lang="zh-CN" altLang="en-US" dirty="0" smtClean="0"/>
              <a:t>单击此处编辑母版标题样式</a:t>
            </a:r>
            <a:endParaRPr lang="zh-CN" altLang="en-US" dirty="0"/>
          </a:p>
        </p:txBody>
      </p:sp>
      <p:sp>
        <p:nvSpPr>
          <p:cNvPr id="6" name="副标题 2"/>
          <p:cNvSpPr>
            <a:spLocks noGrp="1"/>
          </p:cNvSpPr>
          <p:nvPr>
            <p:ph type="subTitle" idx="1"/>
          </p:nvPr>
        </p:nvSpPr>
        <p:spPr>
          <a:xfrm>
            <a:off x="469124" y="5245246"/>
            <a:ext cx="5820358" cy="468179"/>
          </a:xfrm>
        </p:spPr>
        <p:txBody>
          <a:bodyPr anchor="ctr">
            <a:noAutofit/>
          </a:bodyPr>
          <a:lstStyle>
            <a:lvl1pPr marL="0" indent="0" algn="l">
              <a:lnSpc>
                <a:spcPct val="100000"/>
              </a:lnSpc>
              <a:buNone/>
              <a:defRPr lang="zh-CN" altLang="en-US" sz="2400" b="0">
                <a:solidFill>
                  <a:schemeClr val="bg1"/>
                </a:solidFill>
                <a:latin typeface="+mn-ea"/>
                <a:cs typeface="+mj-cs"/>
              </a:defRPr>
            </a:lvl1pPr>
          </a:lstStyle>
          <a:p>
            <a:pPr marL="228600" lvl="0" indent="-228600" algn="ctr">
              <a:lnSpc>
                <a:spcPct val="90000"/>
              </a:lnSpc>
              <a:spcBef>
                <a:spcPct val="0"/>
              </a:spcBef>
            </a:pPr>
            <a:r>
              <a:rPr lang="zh-CN" altLang="en-US" smtClean="0"/>
              <a:t>单击以编辑母版副标题样式</a:t>
            </a:r>
            <a:endParaRPr lang="zh-CN" altLang="en-US" dirty="0"/>
          </a:p>
        </p:txBody>
      </p:sp>
      <p:sp>
        <p:nvSpPr>
          <p:cNvPr id="7" name="文本占位符 6"/>
          <p:cNvSpPr>
            <a:spLocks noGrp="1"/>
          </p:cNvSpPr>
          <p:nvPr>
            <p:ph type="body" sz="quarter" idx="10" hasCustomPrompt="1"/>
          </p:nvPr>
        </p:nvSpPr>
        <p:spPr>
          <a:xfrm>
            <a:off x="469124" y="5815087"/>
            <a:ext cx="4159250" cy="499004"/>
          </a:xfrm>
        </p:spPr>
        <p:txBody>
          <a:bodyPr>
            <a:noAutofit/>
          </a:bodyPr>
          <a:lstStyle>
            <a:lvl1pPr marL="0" indent="0">
              <a:lnSpc>
                <a:spcPct val="100000"/>
              </a:lnSpc>
              <a:buNone/>
              <a:defRPr sz="2400">
                <a:solidFill>
                  <a:schemeClr val="bg1"/>
                </a:solidFill>
              </a:defRPr>
            </a:lvl1pPr>
          </a:lstStyle>
          <a:p>
            <a:pPr lvl="0"/>
            <a:r>
              <a:rPr lang="zh-CN" altLang="en-US" dirty="0" smtClean="0"/>
              <a:t>单击此处添加日期</a:t>
            </a:r>
            <a:endParaRPr lang="zh-CN" altLang="en-US" dirty="0"/>
          </a:p>
        </p:txBody>
      </p:sp>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11" name="直接连接符 10"/>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userDrawn="1"/>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9" name="直接连接符 8"/>
          <p:cNvCxnSpPr/>
          <p:nvPr userDrawn="1"/>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20609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2" pos="295">
          <p15:clr>
            <a:srgbClr val="FBAE40"/>
          </p15:clr>
        </p15:guide>
        <p15:guide id="3" orient="horz" pos="2160">
          <p15:clr>
            <a:srgbClr val="FBAE40"/>
          </p15:clr>
        </p15:guide>
        <p15:guide id="4" pos="16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封底">
    <p:bg>
      <p:bgPr>
        <a:solidFill>
          <a:schemeClr val="accent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8974" y="3608990"/>
            <a:ext cx="3021843" cy="799946"/>
          </a:xfrm>
          <a:prstGeom prst="rect">
            <a:avLst/>
          </a:prstGeom>
        </p:spPr>
      </p:pic>
      <p:sp>
        <p:nvSpPr>
          <p:cNvPr id="3" name="标题 2"/>
          <p:cNvSpPr>
            <a:spLocks noGrp="1"/>
          </p:cNvSpPr>
          <p:nvPr>
            <p:ph type="title"/>
          </p:nvPr>
        </p:nvSpPr>
        <p:spPr>
          <a:xfrm>
            <a:off x="487896" y="1371600"/>
            <a:ext cx="8410492" cy="926932"/>
          </a:xfrm>
        </p:spPr>
        <p:txBody>
          <a:bodyPr>
            <a:noAutofit/>
          </a:bodyPr>
          <a:lstStyle>
            <a:lvl1pPr algn="ctr">
              <a:defRPr sz="6600" b="1">
                <a:solidFill>
                  <a:schemeClr val="bg1"/>
                </a:solidFill>
              </a:defRPr>
            </a:lvl1pPr>
          </a:lstStyle>
          <a:p>
            <a:r>
              <a:rPr lang="zh-CN" altLang="en-US" smtClean="0"/>
              <a:t>单击此处编辑母版标题样式</a:t>
            </a:r>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spTree>
    <p:extLst>
      <p:ext uri="{BB962C8B-B14F-4D97-AF65-F5344CB8AC3E}">
        <p14:creationId xmlns:p14="http://schemas.microsoft.com/office/powerpoint/2010/main" val="13803727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内页">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Tree>
    <p:extLst>
      <p:ext uri="{BB962C8B-B14F-4D97-AF65-F5344CB8AC3E}">
        <p14:creationId xmlns:p14="http://schemas.microsoft.com/office/powerpoint/2010/main" val="490501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内页-有页码">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5" name="标题 4"/>
          <p:cNvSpPr>
            <a:spLocks noGrp="1"/>
          </p:cNvSpPr>
          <p:nvPr>
            <p:ph type="title"/>
          </p:nvPr>
        </p:nvSpPr>
        <p:spPr>
          <a:xfrm>
            <a:off x="494025" y="975600"/>
            <a:ext cx="8372163" cy="576000"/>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a:p>
        </p:txBody>
      </p:sp>
      <p:sp>
        <p:nvSpPr>
          <p:cNvPr id="10" name="灯片编号占位符 5"/>
          <p:cNvSpPr txBox="1">
            <a:spLocks/>
          </p:cNvSpPr>
          <p:nvPr/>
        </p:nvSpPr>
        <p:spPr>
          <a:xfrm>
            <a:off x="8697600" y="311755"/>
            <a:ext cx="365165" cy="276999"/>
          </a:xfrm>
          <a:prstGeom prst="rect">
            <a:avLst/>
          </a:prstGeom>
          <a:noFill/>
        </p:spPr>
        <p:txBody>
          <a:bodyPr wrap="non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E1703B59-C883-4B8B-974E-AFB30A6C43A7}" type="slidenum">
              <a:rPr lang="zh-CN" altLang="en-US" smtClean="0"/>
              <a:pPr lvl="0"/>
              <a:t>‹#›</a:t>
            </a:fld>
            <a:endParaRPr lang="zh-CN" altLang="en-US" dirty="0"/>
          </a:p>
        </p:txBody>
      </p:sp>
      <p:sp>
        <p:nvSpPr>
          <p:cNvPr id="9" name="文本框 8"/>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597453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内页-极简">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7" name="矩形 6"/>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extLst>
      <p:ext uri="{BB962C8B-B14F-4D97-AF65-F5344CB8AC3E}">
        <p14:creationId xmlns:p14="http://schemas.microsoft.com/office/powerpoint/2010/main" val="527283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内页-极简-有页码">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灯片编号占位符 8"/>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D4CE0C3C-47D3-4455-AB34-8268314DB49D}" type="slidenum">
              <a:rPr lang="en-US" altLang="zh-CN" smtClean="0"/>
              <a:pPr/>
              <a:t>‹#›</a:t>
            </a:fld>
            <a:endParaRPr lang="en-US" altLang="zh-CN"/>
          </a:p>
        </p:txBody>
      </p:sp>
      <p:sp>
        <p:nvSpPr>
          <p:cNvPr id="8" name="文本框 7"/>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11" name="矩形 10"/>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userDrawn="1"/>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extLst>
      <p:ext uri="{BB962C8B-B14F-4D97-AF65-F5344CB8AC3E}">
        <p14:creationId xmlns:p14="http://schemas.microsoft.com/office/powerpoint/2010/main" val="35711748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hf hdr="0" ftr="0" dt="0"/>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目录">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0" y="0"/>
            <a:ext cx="9144793" cy="664522"/>
          </a:xfrm>
          <a:prstGeom prst="rect">
            <a:avLst/>
          </a:prstGeom>
        </p:spPr>
      </p:pic>
      <p:sp>
        <p:nvSpPr>
          <p:cNvPr id="7" name="矩形 6"/>
          <p:cNvSpPr/>
          <p:nvPr/>
        </p:nvSpPr>
        <p:spPr>
          <a:xfrm>
            <a:off x="0" y="5821680"/>
            <a:ext cx="9144000" cy="1036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67293" y="6100771"/>
            <a:ext cx="1958547" cy="518469"/>
          </a:xfrm>
          <a:prstGeom prst="rect">
            <a:avLst/>
          </a:prstGeom>
        </p:spPr>
      </p:pic>
      <p:sp>
        <p:nvSpPr>
          <p:cNvPr id="2" name="标题 1"/>
          <p:cNvSpPr>
            <a:spLocks noGrp="1"/>
          </p:cNvSpPr>
          <p:nvPr>
            <p:ph type="title"/>
          </p:nvPr>
        </p:nvSpPr>
        <p:spPr>
          <a:xfrm>
            <a:off x="323850" y="235137"/>
            <a:ext cx="6474515" cy="337358"/>
          </a:xfrm>
          <a:prstGeom prst="rect">
            <a:avLst/>
          </a:prstGeom>
        </p:spPr>
        <p:txBody>
          <a:bodyPr anchor="ctr"/>
          <a:lstStyle>
            <a:lvl1pPr>
              <a:defRPr sz="2000">
                <a:solidFill>
                  <a:schemeClr val="bg1"/>
                </a:solidFill>
                <a:effectLst/>
              </a:defRPr>
            </a:lvl1pPr>
          </a:lstStyle>
          <a:p>
            <a:r>
              <a:rPr lang="zh-CN" altLang="en-US" smtClean="0"/>
              <a:t>单击此处编辑母版标题样式</a:t>
            </a:r>
            <a:endParaRPr lang="zh-CN" altLang="en-US" dirty="0"/>
          </a:p>
        </p:txBody>
      </p:sp>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pic>
        <p:nvPicPr>
          <p:cNvPr id="9" name="图片 8"/>
          <p:cNvPicPr>
            <a:picLocks noChangeAspect="1"/>
          </p:cNvPicPr>
          <p:nvPr userDrawn="1"/>
        </p:nvPicPr>
        <p:blipFill>
          <a:blip r:embed="rId2"/>
          <a:stretch>
            <a:fillRect/>
          </a:stretch>
        </p:blipFill>
        <p:spPr>
          <a:xfrm>
            <a:off x="0" y="0"/>
            <a:ext cx="9144793" cy="664522"/>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spTree>
    <p:extLst>
      <p:ext uri="{BB962C8B-B14F-4D97-AF65-F5344CB8AC3E}">
        <p14:creationId xmlns:p14="http://schemas.microsoft.com/office/powerpoint/2010/main" val="11862498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5556">
          <p15:clr>
            <a:srgbClr val="FBAE40"/>
          </p15:clr>
        </p15:guide>
        <p15:guide id="2" pos="204">
          <p15:clr>
            <a:srgbClr val="FBAE40"/>
          </p15:clr>
        </p15:guide>
        <p15:guide id="5" pos="3125">
          <p15:clr>
            <a:srgbClr val="FBAE40"/>
          </p15:clr>
        </p15:guide>
        <p15:guide id="6" pos="115">
          <p15:clr>
            <a:srgbClr val="FBAE40"/>
          </p15:clr>
        </p15:guide>
        <p15:guide id="7" pos="4167" userDrawn="1">
          <p15:clr>
            <a:srgbClr val="FBAE40"/>
          </p15:clr>
        </p15:guide>
        <p15:guide id="8" pos="153"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纯标题">
    <p:spTree>
      <p:nvGrpSpPr>
        <p:cNvPr id="1" name=""/>
        <p:cNvGrpSpPr/>
        <p:nvPr/>
      </p:nvGrpSpPr>
      <p:grpSpPr>
        <a:xfrm>
          <a:off x="0" y="0"/>
          <a:ext cx="0" cy="0"/>
          <a:chOff x="0" y="0"/>
          <a:chExt cx="0" cy="0"/>
        </a:xfrm>
      </p:grpSpPr>
      <p:sp>
        <p:nvSpPr>
          <p:cNvPr id="5" name="标题 4"/>
          <p:cNvSpPr>
            <a:spLocks noGrp="1"/>
          </p:cNvSpPr>
          <p:nvPr>
            <p:ph type="title"/>
          </p:nvPr>
        </p:nvSpPr>
        <p:spPr>
          <a:xfrm>
            <a:off x="494025" y="975600"/>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a:p>
        </p:txBody>
      </p:sp>
    </p:spTree>
    <p:extLst>
      <p:ext uri="{BB962C8B-B14F-4D97-AF65-F5344CB8AC3E}">
        <p14:creationId xmlns:p14="http://schemas.microsoft.com/office/powerpoint/2010/main" val="18665885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纯标题-有页码">
    <p:spTree>
      <p:nvGrpSpPr>
        <p:cNvPr id="1" name=""/>
        <p:cNvGrpSpPr/>
        <p:nvPr/>
      </p:nvGrpSpPr>
      <p:grpSpPr>
        <a:xfrm>
          <a:off x="0" y="0"/>
          <a:ext cx="0" cy="0"/>
          <a:chOff x="0" y="0"/>
          <a:chExt cx="0" cy="0"/>
        </a:xfrm>
      </p:grpSpPr>
      <p:sp>
        <p:nvSpPr>
          <p:cNvPr id="5" name="标题 4"/>
          <p:cNvSpPr>
            <a:spLocks noGrp="1"/>
          </p:cNvSpPr>
          <p:nvPr>
            <p:ph type="title"/>
          </p:nvPr>
        </p:nvSpPr>
        <p:spPr>
          <a:xfrm>
            <a:off x="494025" y="975600"/>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
        <p:nvSpPr>
          <p:cNvPr id="10" name="文本框 9"/>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灯片编号占位符 5"/>
          <p:cNvSpPr txBox="1">
            <a:spLocks/>
          </p:cNvSpPr>
          <p:nvPr/>
        </p:nvSpPr>
        <p:spPr>
          <a:xfrm>
            <a:off x="8696565" y="311755"/>
            <a:ext cx="447435" cy="276999"/>
          </a:xfrm>
          <a:prstGeom prst="rect">
            <a:avLst/>
          </a:prstGeom>
          <a:noFill/>
        </p:spPr>
        <p:txBody>
          <a:bodyPr wrap="squar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7E0B4DC1-AB35-4259-8072-EA8F5B8A0BBF}" type="slidenum">
              <a:rPr lang="zh-CN" altLang="en-US" smtClean="0"/>
              <a:pPr lvl="0"/>
              <a:t>‹#›</a:t>
            </a:fld>
            <a:endParaRPr lang="zh-CN" altLang="en-US" dirty="0"/>
          </a:p>
        </p:txBody>
      </p:sp>
    </p:spTree>
    <p:extLst>
      <p:ext uri="{BB962C8B-B14F-4D97-AF65-F5344CB8AC3E}">
        <p14:creationId xmlns:p14="http://schemas.microsoft.com/office/powerpoint/2010/main" val="11326199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空白">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0" y="0"/>
            <a:ext cx="9144793" cy="664522"/>
          </a:xfrm>
          <a:prstGeom prst="rect">
            <a:avLst/>
          </a:prstGeom>
        </p:spPr>
      </p:pic>
      <p:sp>
        <p:nvSpPr>
          <p:cNvPr id="11" name="矩形 10"/>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userDrawn="1"/>
        </p:nvPicPr>
        <p:blipFill>
          <a:blip r:embed="rId2"/>
          <a:stretch>
            <a:fillRect/>
          </a:stretch>
        </p:blipFill>
        <p:spPr>
          <a:xfrm>
            <a:off x="0" y="0"/>
            <a:ext cx="9144793" cy="664522"/>
          </a:xfrm>
          <a:prstGeom prst="rect">
            <a:avLst/>
          </a:prstGeom>
        </p:spPr>
      </p:pic>
      <p:sp>
        <p:nvSpPr>
          <p:cNvPr id="7" name="矩形 6"/>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0" name="矩形 9"/>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19330335"/>
      </p:ext>
    </p:extLst>
  </p:cSld>
  <p:clrMapOvr>
    <a:masterClrMapping/>
  </p:clrMapOvr>
  <p:transition spd="med">
    <p:push/>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microsoft.com/office/2007/relationships/hdphoto" Target="../media/hdphoto1.wdp"/><Relationship Id="rId21" Type="http://schemas.openxmlformats.org/officeDocument/2006/relationships/image" Target="../media/image3.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8" Type="http://schemas.openxmlformats.org/officeDocument/2006/relationships/image" Target="../media/image1.png"/><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p:nvPicPr>
        <p:blipFill>
          <a:blip r:embed="rId18"/>
          <a:stretch>
            <a:fillRect/>
          </a:stretch>
        </p:blipFill>
        <p:spPr>
          <a:xfrm>
            <a:off x="0" y="0"/>
            <a:ext cx="9144793" cy="664522"/>
          </a:xfrm>
          <a:prstGeom prst="rect">
            <a:avLst/>
          </a:prstGeom>
        </p:spPr>
      </p:pic>
      <p:sp>
        <p:nvSpPr>
          <p:cNvPr id="6" name="文本占位符 5"/>
          <p:cNvSpPr>
            <a:spLocks noGrp="1"/>
          </p:cNvSpPr>
          <p:nvPr>
            <p:ph type="body" idx="1"/>
          </p:nvPr>
        </p:nvSpPr>
        <p:spPr>
          <a:xfrm>
            <a:off x="413468" y="1673352"/>
            <a:ext cx="8340421" cy="4999840"/>
          </a:xfrm>
          <a:prstGeom prst="rect">
            <a:avLst/>
          </a:prstGeom>
        </p:spPr>
        <p:txBody>
          <a:bodyPr vert="horz" lIns="91440" tIns="45720" rIns="91440" bIns="45720" rtlCol="0">
            <a:normAutofit/>
          </a:bodyPr>
          <a:lstStyle/>
          <a:p>
            <a:pPr lvl="0"/>
            <a:r>
              <a:rPr lang="zh-CN" altLang="en-US" dirty="0" smtClean="0"/>
              <a:t>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19" cstate="print">
            <a:extLst>
              <a:ext uri="{BEBA8EAE-BF5A-486C-A8C5-ECC9F3942E4B}">
                <a14:imgProps xmlns:a14="http://schemas.microsoft.com/office/drawing/2010/main">
                  <a14:imgLayer r:embed="rId2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p:nvPicPr>
        <p:blipFill>
          <a:blip r:embed="rId21"/>
          <a:stretch>
            <a:fillRect/>
          </a:stretch>
        </p:blipFill>
        <p:spPr>
          <a:xfrm>
            <a:off x="0" y="1231682"/>
            <a:ext cx="9144000" cy="332713"/>
          </a:xfrm>
          <a:prstGeom prst="rect">
            <a:avLst/>
          </a:prstGeom>
        </p:spPr>
      </p:pic>
      <p:sp>
        <p:nvSpPr>
          <p:cNvPr id="4" name="标题占位符 3"/>
          <p:cNvSpPr>
            <a:spLocks noGrp="1"/>
          </p:cNvSpPr>
          <p:nvPr>
            <p:ph type="title"/>
          </p:nvPr>
        </p:nvSpPr>
        <p:spPr>
          <a:xfrm>
            <a:off x="413468" y="863020"/>
            <a:ext cx="8410492" cy="701375"/>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pic>
        <p:nvPicPr>
          <p:cNvPr id="9" name="图片 8"/>
          <p:cNvPicPr>
            <a:picLocks noChangeAspect="1"/>
          </p:cNvPicPr>
          <p:nvPr userDrawn="1"/>
        </p:nvPicPr>
        <p:blipFill>
          <a:blip r:embed="rId18"/>
          <a:stretch>
            <a:fillRect/>
          </a:stretch>
        </p:blipFill>
        <p:spPr>
          <a:xfrm>
            <a:off x="0" y="0"/>
            <a:ext cx="9144793" cy="664522"/>
          </a:xfrm>
          <a:prstGeom prst="rect">
            <a:avLst/>
          </a:prstGeom>
        </p:spPr>
      </p:pic>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userDrawn="1"/>
        </p:nvPicPr>
        <p:blipFill>
          <a:blip r:embed="rId19" cstate="print">
            <a:extLst>
              <a:ext uri="{BEBA8EAE-BF5A-486C-A8C5-ECC9F3942E4B}">
                <a14:imgProps xmlns:a14="http://schemas.microsoft.com/office/drawing/2010/main">
                  <a14:imgLayer r:embed="rId2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6" name="矩形 15"/>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21"/>
          <a:stretch>
            <a:fillRect/>
          </a:stretch>
        </p:blipFill>
        <p:spPr>
          <a:xfrm>
            <a:off x="0" y="1231682"/>
            <a:ext cx="9144000" cy="332713"/>
          </a:xfrm>
          <a:prstGeom prst="rect">
            <a:avLst/>
          </a:prstGeom>
        </p:spPr>
      </p:pic>
    </p:spTree>
    <p:extLst>
      <p:ext uri="{BB962C8B-B14F-4D97-AF65-F5344CB8AC3E}">
        <p14:creationId xmlns:p14="http://schemas.microsoft.com/office/powerpoint/2010/main" val="3265737396"/>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Lst>
  <p:transition spd="med">
    <p:push/>
  </p:transition>
  <p:timing>
    <p:tnLst>
      <p:par>
        <p:cTn id="1" dur="indefinite" restart="never" nodeType="tmRoot"/>
      </p:par>
    </p:tnLst>
  </p:timing>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Calibri" panose="020F050202020403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gif"/><Relationship Id="rId3" Type="http://schemas.openxmlformats.org/officeDocument/2006/relationships/image" Target="../media/image1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gif"/><Relationship Id="rId3" Type="http://schemas.openxmlformats.org/officeDocument/2006/relationships/image" Target="../media/image17.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gif"/><Relationship Id="rId3" Type="http://schemas.openxmlformats.org/officeDocument/2006/relationships/image" Target="../media/image23.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sz="4400" dirty="0" smtClean="0"/>
              <a:t>Smart</a:t>
            </a:r>
            <a:r>
              <a:rPr lang="zh-CN" altLang="en-US" sz="4400" dirty="0" smtClean="0"/>
              <a:t> </a:t>
            </a:r>
            <a:r>
              <a:rPr lang="en-US" altLang="zh-CN" sz="4400" dirty="0" smtClean="0"/>
              <a:t>Garden</a:t>
            </a:r>
            <a:endParaRPr lang="zh-CN" altLang="en-US" sz="4400" dirty="0"/>
          </a:p>
        </p:txBody>
      </p:sp>
      <p:sp>
        <p:nvSpPr>
          <p:cNvPr id="5" name="副标题 4"/>
          <p:cNvSpPr>
            <a:spLocks noGrp="1"/>
          </p:cNvSpPr>
          <p:nvPr>
            <p:ph type="subTitle" idx="1"/>
          </p:nvPr>
        </p:nvSpPr>
        <p:spPr/>
        <p:txBody>
          <a:bodyPr/>
          <a:lstStyle/>
          <a:p>
            <a:r>
              <a:rPr lang="en-US" altLang="zh-CN" sz="2800" dirty="0" smtClean="0"/>
              <a:t>2018</a:t>
            </a:r>
            <a:r>
              <a:rPr lang="zh-CN" altLang="en-US" sz="2800" dirty="0" smtClean="0"/>
              <a:t>年</a:t>
            </a:r>
            <a:r>
              <a:rPr lang="en-US" altLang="zh-CN" sz="2800" dirty="0"/>
              <a:t>9</a:t>
            </a:r>
            <a:r>
              <a:rPr lang="zh-CN" altLang="en-US" sz="2800" dirty="0" smtClean="0"/>
              <a:t>月</a:t>
            </a:r>
            <a:endParaRPr lang="en-US" altLang="zh-CN" sz="2800" dirty="0" smtClean="0"/>
          </a:p>
        </p:txBody>
      </p:sp>
    </p:spTree>
    <p:extLst>
      <p:ext uri="{BB962C8B-B14F-4D97-AF65-F5344CB8AC3E}">
        <p14:creationId xmlns:p14="http://schemas.microsoft.com/office/powerpoint/2010/main" val="16918201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4097853" cy="4921498"/>
          </a:xfrm>
        </p:spPr>
        <p:txBody>
          <a:bodyPr/>
          <a:lstStyle/>
          <a:p>
            <a:pPr>
              <a:lnSpc>
                <a:spcPct val="150000"/>
              </a:lnSpc>
            </a:pPr>
            <a:r>
              <a:rPr lang="zh-CN" altLang="en-US" dirty="0" smtClean="0"/>
              <a:t>采用</a:t>
            </a:r>
            <a:r>
              <a:rPr lang="en-US" altLang="zh-CN" dirty="0" smtClean="0"/>
              <a:t>Redux</a:t>
            </a:r>
            <a:r>
              <a:rPr lang="zh-CN" altLang="en-US" dirty="0" smtClean="0"/>
              <a:t>将用户登陆状态和登录用户的信息储存在</a:t>
            </a:r>
            <a:r>
              <a:rPr lang="en-US" altLang="zh-CN" dirty="0" err="1" smtClean="0"/>
              <a:t>localstorage</a:t>
            </a:r>
            <a:r>
              <a:rPr lang="zh-CN" altLang="en-US" dirty="0" smtClean="0"/>
              <a:t>中</a:t>
            </a:r>
            <a:endParaRPr lang="en-US" altLang="zh-CN" dirty="0" smtClean="0"/>
          </a:p>
          <a:p>
            <a:pPr>
              <a:lnSpc>
                <a:spcPct val="150000"/>
              </a:lnSpc>
            </a:pPr>
            <a:r>
              <a:rPr lang="zh-CN" altLang="en-US" dirty="0" smtClean="0"/>
              <a:t>实现登陆状态的持久化以及避免每次获取登录用户信息都要访问后端数据库</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smtClean="0"/>
              <a:t>——Redux</a:t>
            </a:r>
            <a:endParaRPr lang="zh-CN" altLang="en-US" dirty="0"/>
          </a:p>
        </p:txBody>
      </p:sp>
    </p:spTree>
    <p:extLst>
      <p:ext uri="{BB962C8B-B14F-4D97-AF65-F5344CB8AC3E}">
        <p14:creationId xmlns:p14="http://schemas.microsoft.com/office/powerpoint/2010/main" val="1360999156"/>
      </p:ext>
    </p:extLst>
  </p:cSld>
  <p:clrMapOvr>
    <a:masterClrMapping/>
  </p:clrMapOvr>
  <p:transition spd="slow">
    <p:push/>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153635" cy="4921498"/>
          </a:xfrm>
        </p:spPr>
        <p:txBody>
          <a:bodyPr/>
          <a:lstStyle/>
          <a:p>
            <a:pPr>
              <a:lnSpc>
                <a:spcPct val="150000"/>
              </a:lnSpc>
            </a:pPr>
            <a:r>
              <a:rPr lang="zh-CN" altLang="en-US" dirty="0" smtClean="0"/>
              <a:t>热力图以及折线图的绘制采用的是</a:t>
            </a:r>
            <a:r>
              <a:rPr lang="en-US" dirty="0" err="1" smtClean="0"/>
              <a:t>bizcharts</a:t>
            </a:r>
            <a:r>
              <a:rPr lang="zh-CN" altLang="en-US" dirty="0" smtClean="0"/>
              <a:t>。</a:t>
            </a:r>
            <a:endParaRPr lang="en-US" altLang="zh-CN" dirty="0" smtClean="0"/>
          </a:p>
          <a:p>
            <a:pPr>
              <a:lnSpc>
                <a:spcPct val="150000"/>
              </a:lnSpc>
            </a:pPr>
            <a:endParaRPr lang="en-US" altLang="zh-CN" dirty="0"/>
          </a:p>
          <a:p>
            <a:pPr>
              <a:lnSpc>
                <a:spcPct val="150000"/>
              </a:lnSpc>
            </a:pPr>
            <a:r>
              <a:rPr lang="zh-CN" altLang="en-US" dirty="0" smtClean="0"/>
              <a:t>同时可以根据后端数据库中数据的不断更新，每隔</a:t>
            </a:r>
            <a:r>
              <a:rPr lang="en-US" altLang="zh-CN" dirty="0" smtClean="0"/>
              <a:t>3</a:t>
            </a:r>
            <a:r>
              <a:rPr lang="zh-CN" altLang="en-US" dirty="0" smtClean="0"/>
              <a:t>秒自动更新一次在网页中数据可视化的显示。</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a:t>——</a:t>
            </a:r>
            <a:r>
              <a:rPr lang="zh-CN" altLang="en-US" dirty="0"/>
              <a:t>数据可视化</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2609" y="1685678"/>
            <a:ext cx="4393578" cy="2146446"/>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609" y="4183731"/>
            <a:ext cx="4393578" cy="2146446"/>
          </a:xfrm>
          <a:prstGeom prst="rect">
            <a:avLst/>
          </a:prstGeom>
        </p:spPr>
      </p:pic>
      <p:sp>
        <p:nvSpPr>
          <p:cNvPr id="9" name="TextBox 8"/>
          <p:cNvSpPr txBox="1"/>
          <p:nvPr/>
        </p:nvSpPr>
        <p:spPr>
          <a:xfrm>
            <a:off x="6078019" y="3832124"/>
            <a:ext cx="1182757" cy="276999"/>
          </a:xfrm>
          <a:prstGeom prst="rect">
            <a:avLst/>
          </a:prstGeom>
          <a:noFill/>
        </p:spPr>
        <p:txBody>
          <a:bodyPr wrap="square" rtlCol="0">
            <a:spAutoFit/>
          </a:bodyPr>
          <a:lstStyle/>
          <a:p>
            <a:pPr algn="ctr"/>
            <a:r>
              <a:rPr lang="zh-CN" altLang="en-US" sz="1200" dirty="0" smtClean="0"/>
              <a:t>折线图</a:t>
            </a:r>
            <a:endParaRPr lang="en-US" sz="1200" dirty="0"/>
          </a:p>
        </p:txBody>
      </p:sp>
      <p:sp>
        <p:nvSpPr>
          <p:cNvPr id="10" name="TextBox 9"/>
          <p:cNvSpPr txBox="1"/>
          <p:nvPr/>
        </p:nvSpPr>
        <p:spPr>
          <a:xfrm>
            <a:off x="6078018" y="6330177"/>
            <a:ext cx="1182757" cy="276999"/>
          </a:xfrm>
          <a:prstGeom prst="rect">
            <a:avLst/>
          </a:prstGeom>
          <a:noFill/>
        </p:spPr>
        <p:txBody>
          <a:bodyPr wrap="square" rtlCol="0">
            <a:spAutoFit/>
          </a:bodyPr>
          <a:lstStyle/>
          <a:p>
            <a:pPr algn="ctr"/>
            <a:r>
              <a:rPr lang="zh-CN" altLang="en-US" sz="1200" dirty="0" smtClean="0"/>
              <a:t>热力图</a:t>
            </a:r>
            <a:endParaRPr lang="en-US" sz="1200" dirty="0"/>
          </a:p>
        </p:txBody>
      </p:sp>
    </p:spTree>
    <p:extLst>
      <p:ext uri="{BB962C8B-B14F-4D97-AF65-F5344CB8AC3E}">
        <p14:creationId xmlns:p14="http://schemas.microsoft.com/office/powerpoint/2010/main" val="1426980943"/>
      </p:ext>
    </p:extLst>
  </p:cSld>
  <p:clrMapOvr>
    <a:masterClrMapping/>
  </p:clrMapOvr>
  <p:transition spd="slow">
    <p:push/>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773174" cy="4921498"/>
          </a:xfrm>
        </p:spPr>
        <p:txBody>
          <a:bodyPr/>
          <a:lstStyle/>
          <a:p>
            <a:pPr>
              <a:lnSpc>
                <a:spcPct val="150000"/>
              </a:lnSpc>
            </a:pPr>
            <a:r>
              <a:rPr lang="zh-CN" altLang="en-US" dirty="0"/>
              <a:t>花园的</a:t>
            </a:r>
            <a:r>
              <a:rPr lang="en-US" altLang="zh-CN" dirty="0"/>
              <a:t>Sensors</a:t>
            </a:r>
            <a:r>
              <a:rPr lang="zh-CN" altLang="en-US" dirty="0"/>
              <a:t>（传感器、监控器以及洒水喷头）在花园中的位置显示采用的是</a:t>
            </a:r>
            <a:r>
              <a:rPr lang="en-US" altLang="zh-CN" dirty="0" err="1"/>
              <a:t>recharts</a:t>
            </a:r>
            <a:r>
              <a:rPr lang="zh-CN" altLang="en-US" dirty="0" smtClean="0"/>
              <a:t>插件。</a:t>
            </a:r>
            <a:endParaRPr lang="en-US" altLang="zh-CN" dirty="0" smtClean="0"/>
          </a:p>
          <a:p>
            <a:pPr>
              <a:lnSpc>
                <a:spcPct val="150000"/>
              </a:lnSpc>
            </a:pPr>
            <a:endParaRPr lang="en-US" altLang="zh-CN" dirty="0" smtClean="0"/>
          </a:p>
          <a:p>
            <a:pPr>
              <a:lnSpc>
                <a:spcPct val="150000"/>
              </a:lnSpc>
            </a:pPr>
            <a:r>
              <a:rPr lang="zh-CN" altLang="en-US" dirty="0" smtClean="0"/>
              <a:t>同时</a:t>
            </a:r>
            <a:r>
              <a:rPr lang="zh-CN" altLang="en-US" dirty="0"/>
              <a:t>可以根据后端数据库中该</a:t>
            </a:r>
            <a:r>
              <a:rPr lang="en-US" altLang="zh-CN" dirty="0"/>
              <a:t>Sensor</a:t>
            </a:r>
            <a:r>
              <a:rPr lang="zh-CN" altLang="en-US" dirty="0"/>
              <a:t>是否开启动态的显示在网页界面</a:t>
            </a:r>
            <a:r>
              <a:rPr lang="zh-CN" altLang="en-US" dirty="0" smtClean="0"/>
              <a:t>中。</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a:t>——</a:t>
            </a:r>
            <a:r>
              <a:rPr lang="zh-CN" altLang="en-US" dirty="0"/>
              <a:t>数据可视化</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5482" y="1685679"/>
            <a:ext cx="4390704" cy="2145042"/>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5482" y="4146427"/>
            <a:ext cx="4390704" cy="2145042"/>
          </a:xfrm>
          <a:prstGeom prst="rect">
            <a:avLst/>
          </a:prstGeom>
        </p:spPr>
      </p:pic>
      <p:sp>
        <p:nvSpPr>
          <p:cNvPr id="7" name="TextBox 6"/>
          <p:cNvSpPr txBox="1"/>
          <p:nvPr/>
        </p:nvSpPr>
        <p:spPr>
          <a:xfrm>
            <a:off x="6078019" y="3832124"/>
            <a:ext cx="1182757" cy="276999"/>
          </a:xfrm>
          <a:prstGeom prst="rect">
            <a:avLst/>
          </a:prstGeom>
          <a:noFill/>
        </p:spPr>
        <p:txBody>
          <a:bodyPr wrap="square" rtlCol="0">
            <a:spAutoFit/>
          </a:bodyPr>
          <a:lstStyle/>
          <a:p>
            <a:pPr algn="ctr"/>
            <a:r>
              <a:rPr lang="zh-CN" altLang="en-US" sz="1200" dirty="0" smtClean="0"/>
              <a:t>喷头坐标图</a:t>
            </a:r>
            <a:endParaRPr lang="en-US" sz="1200" dirty="0"/>
          </a:p>
        </p:txBody>
      </p:sp>
      <p:sp>
        <p:nvSpPr>
          <p:cNvPr id="8" name="TextBox 7"/>
          <p:cNvSpPr txBox="1"/>
          <p:nvPr/>
        </p:nvSpPr>
        <p:spPr>
          <a:xfrm>
            <a:off x="6078018" y="6330177"/>
            <a:ext cx="1182757" cy="276999"/>
          </a:xfrm>
          <a:prstGeom prst="rect">
            <a:avLst/>
          </a:prstGeom>
          <a:noFill/>
        </p:spPr>
        <p:txBody>
          <a:bodyPr wrap="square" rtlCol="0">
            <a:spAutoFit/>
          </a:bodyPr>
          <a:lstStyle/>
          <a:p>
            <a:pPr algn="ctr"/>
            <a:r>
              <a:rPr lang="zh-CN" altLang="en-US" sz="1200" dirty="0" smtClean="0"/>
              <a:t>传感器坐标图</a:t>
            </a:r>
            <a:endParaRPr lang="en-US" sz="1200" dirty="0"/>
          </a:p>
        </p:txBody>
      </p:sp>
    </p:spTree>
    <p:extLst>
      <p:ext uri="{BB962C8B-B14F-4D97-AF65-F5344CB8AC3E}">
        <p14:creationId xmlns:p14="http://schemas.microsoft.com/office/powerpoint/2010/main" val="171339305"/>
      </p:ext>
    </p:extLst>
  </p:cSld>
  <p:clrMapOvr>
    <a:masterClrMapping/>
  </p:clrMapOvr>
  <p:transition spd="slow">
    <p:push/>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4137610" cy="4921498"/>
          </a:xfrm>
        </p:spPr>
        <p:txBody>
          <a:bodyPr/>
          <a:lstStyle/>
          <a:p>
            <a:pPr>
              <a:lnSpc>
                <a:spcPct val="150000"/>
              </a:lnSpc>
            </a:pPr>
            <a:r>
              <a:rPr lang="zh-CN" altLang="en-US" dirty="0" smtClean="0"/>
              <a:t>后端采用框架为</a:t>
            </a:r>
            <a:r>
              <a:rPr lang="en-US" altLang="zh-CN" dirty="0" err="1" smtClean="0"/>
              <a:t>SpringBoot+Spring</a:t>
            </a:r>
            <a:r>
              <a:rPr lang="en-US" altLang="zh-CN" dirty="0" smtClean="0"/>
              <a:t> Data </a:t>
            </a:r>
            <a:r>
              <a:rPr lang="en-US" altLang="zh-CN" dirty="0" err="1" smtClean="0"/>
              <a:t>JPA+Hibernate</a:t>
            </a:r>
            <a:endParaRPr lang="en-US" altLang="zh-CN" dirty="0" smtClean="0"/>
          </a:p>
          <a:p>
            <a:pPr>
              <a:lnSpc>
                <a:spcPct val="150000"/>
              </a:lnSpc>
            </a:pPr>
            <a:r>
              <a:rPr lang="zh-CN" altLang="en-US" dirty="0" smtClean="0"/>
              <a:t>真实温度湿度采集利用</a:t>
            </a:r>
            <a:r>
              <a:rPr lang="en-US" altLang="zh-CN" dirty="0" smtClean="0"/>
              <a:t>DHT11</a:t>
            </a:r>
            <a:r>
              <a:rPr lang="zh-CN" altLang="en-US" dirty="0" smtClean="0"/>
              <a:t>传感器，采用</a:t>
            </a:r>
            <a:r>
              <a:rPr lang="en-US" altLang="zh-CN" dirty="0" smtClean="0"/>
              <a:t>Python</a:t>
            </a:r>
            <a:r>
              <a:rPr lang="zh-CN" altLang="en-US" dirty="0" smtClean="0"/>
              <a:t>脚本获取数据并与数据库交互</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smtClean="0"/>
              <a:t>——</a:t>
            </a:r>
            <a:r>
              <a:rPr lang="zh-CN" altLang="en-US" dirty="0" smtClean="0"/>
              <a:t>后端</a:t>
            </a:r>
            <a:endParaRPr lang="zh-CN" altLang="en-US" dirty="0"/>
          </a:p>
        </p:txBody>
      </p:sp>
    </p:spTree>
    <p:extLst>
      <p:ext uri="{BB962C8B-B14F-4D97-AF65-F5344CB8AC3E}">
        <p14:creationId xmlns:p14="http://schemas.microsoft.com/office/powerpoint/2010/main" val="942889144"/>
      </p:ext>
    </p:extLst>
  </p:cSld>
  <p:clrMapOvr>
    <a:masterClrMapping/>
  </p:clrMapOvr>
  <p:transition spd="slow">
    <p:push/>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noChangeAspect="1"/>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a:spLocks/>
          </p:cNvSpPr>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p:txBody>
      </p:sp>
      <p:sp>
        <p:nvSpPr>
          <p:cNvPr id="13" name="Freeform 10"/>
          <p:cNvSpPr>
            <a:spLocks noChangeAspect="1"/>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设计理念</a:t>
            </a:r>
            <a:endParaRPr lang="zh-CN" altLang="en-US" sz="2400" dirty="0">
              <a:solidFill>
                <a:schemeClr val="tx1">
                  <a:lumMod val="75000"/>
                  <a:lumOff val="25000"/>
                </a:schemeClr>
              </a:solidFill>
            </a:endParaRPr>
          </a:p>
        </p:txBody>
      </p:sp>
      <p:sp>
        <p:nvSpPr>
          <p:cNvPr id="18" name="Freeform 10"/>
          <p:cNvSpPr>
            <a:spLocks noChangeAspect="1"/>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关键技术</a:t>
            </a:r>
            <a:endParaRPr lang="zh-CN" altLang="en-US" sz="2400" dirty="0">
              <a:solidFill>
                <a:schemeClr val="tx1">
                  <a:lumMod val="75000"/>
                  <a:lumOff val="25000"/>
                </a:schemeClr>
              </a:solidFill>
            </a:endParaRPr>
          </a:p>
        </p:txBody>
      </p:sp>
      <p:sp>
        <p:nvSpPr>
          <p:cNvPr id="23" name="Freeform 10"/>
          <p:cNvSpPr>
            <a:spLocks noChangeAspect="1"/>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产品特色</a:t>
            </a:r>
            <a:endParaRPr lang="zh-CN" altLang="en-US" sz="2400" dirty="0">
              <a:solidFill>
                <a:schemeClr val="tx1">
                  <a:lumMod val="75000"/>
                  <a:lumOff val="25000"/>
                </a:schemeClr>
              </a:solidFill>
            </a:endParaRPr>
          </a:p>
        </p:txBody>
      </p:sp>
      <p:sp>
        <p:nvSpPr>
          <p:cNvPr id="33" name="Freeform 10"/>
          <p:cNvSpPr>
            <a:spLocks noChangeAspect="1"/>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经验</a:t>
            </a:r>
            <a:r>
              <a:rPr lang="en-US" altLang="zh-CN" sz="2400" dirty="0" smtClean="0">
                <a:solidFill>
                  <a:schemeClr val="tx1">
                    <a:lumMod val="75000"/>
                    <a:lumOff val="25000"/>
                  </a:schemeClr>
                </a:solidFill>
              </a:rPr>
              <a:t>&amp;</a:t>
            </a:r>
            <a:r>
              <a:rPr lang="zh-CN" altLang="en-US" sz="2400" dirty="0" smtClean="0">
                <a:solidFill>
                  <a:schemeClr val="tx1">
                    <a:lumMod val="75000"/>
                    <a:lumOff val="25000"/>
                  </a:schemeClr>
                </a:solidFill>
              </a:rPr>
              <a:t>教训</a:t>
            </a:r>
            <a:endParaRPr lang="zh-CN" altLang="en-US" sz="2400" dirty="0">
              <a:solidFill>
                <a:schemeClr val="tx1">
                  <a:lumMod val="75000"/>
                  <a:lumOff val="25000"/>
                </a:schemeClr>
              </a:solidFill>
            </a:endParaRPr>
          </a:p>
        </p:txBody>
      </p:sp>
    </p:spTree>
    <p:extLst>
      <p:ext uri="{BB962C8B-B14F-4D97-AF65-F5344CB8AC3E}">
        <p14:creationId xmlns:p14="http://schemas.microsoft.com/office/powerpoint/2010/main" val="1503643670"/>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4137610" cy="4921498"/>
          </a:xfrm>
        </p:spPr>
        <p:txBody>
          <a:bodyPr/>
          <a:lstStyle/>
          <a:p>
            <a:pPr>
              <a:lnSpc>
                <a:spcPct val="150000"/>
              </a:lnSpc>
            </a:pPr>
            <a:r>
              <a:rPr lang="zh-CN" altLang="en-US" dirty="0" smtClean="0"/>
              <a:t>用户填写注册信息后必须通过邮箱获取激活码激活后才允许登陆</a:t>
            </a:r>
            <a:endParaRPr lang="en-US" altLang="zh-CN" dirty="0" smtClean="0"/>
          </a:p>
          <a:p>
            <a:pPr>
              <a:lnSpc>
                <a:spcPct val="150000"/>
              </a:lnSpc>
            </a:pPr>
            <a:endParaRPr lang="en-US" altLang="zh-CN" dirty="0" smtClean="0"/>
          </a:p>
          <a:p>
            <a:pPr>
              <a:lnSpc>
                <a:spcPct val="150000"/>
              </a:lnSpc>
            </a:pPr>
            <a:endParaRPr lang="en-US" altLang="zh-CN" dirty="0" smtClean="0"/>
          </a:p>
          <a:p>
            <a:pPr>
              <a:lnSpc>
                <a:spcPct val="150000"/>
              </a:lnSpc>
            </a:pPr>
            <a:r>
              <a:rPr lang="zh-CN" altLang="en-US" dirty="0" smtClean="0"/>
              <a:t>已激活的用户允许修改自己的各项允许修改的信息（密码等）</a:t>
            </a:r>
            <a:endParaRPr lang="en-US" altLang="zh-CN" dirty="0" smtClean="0"/>
          </a:p>
          <a:p>
            <a:pPr>
              <a:lnSpc>
                <a:spcPct val="150000"/>
              </a:lnSpc>
            </a:pPr>
            <a:endParaRPr lang="en-US" altLang="zh-CN" dirty="0" smtClean="0"/>
          </a:p>
          <a:p>
            <a:pPr>
              <a:lnSpc>
                <a:spcPct val="150000"/>
              </a:lnSpc>
            </a:pPr>
            <a:r>
              <a:rPr lang="zh-CN" altLang="en-US" dirty="0" smtClean="0"/>
              <a:t>管理员用户允许修改或删除各个用户的账户</a:t>
            </a:r>
            <a:endParaRPr lang="en-US" altLang="zh-CN" dirty="0" smtClean="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用户信息管理</a:t>
            </a:r>
            <a:endParaRPr lang="zh-CN" alt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8719" y="1685678"/>
            <a:ext cx="3867467" cy="991038"/>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8719" y="2676716"/>
            <a:ext cx="3867467" cy="98703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8718" y="3800972"/>
            <a:ext cx="3867467" cy="1565787"/>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98717" y="5503977"/>
            <a:ext cx="3867467" cy="940009"/>
          </a:xfrm>
          <a:prstGeom prst="rect">
            <a:avLst/>
          </a:prstGeom>
        </p:spPr>
      </p:pic>
      <p:sp>
        <p:nvSpPr>
          <p:cNvPr id="9" name="Rectangle 8"/>
          <p:cNvSpPr/>
          <p:nvPr/>
        </p:nvSpPr>
        <p:spPr>
          <a:xfrm>
            <a:off x="6336102" y="1685678"/>
            <a:ext cx="1199070" cy="328590"/>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0" name="Rectangle 9"/>
          <p:cNvSpPr/>
          <p:nvPr/>
        </p:nvSpPr>
        <p:spPr>
          <a:xfrm>
            <a:off x="6336102" y="2679350"/>
            <a:ext cx="1199070" cy="328590"/>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1" name="Rectangle 10"/>
          <p:cNvSpPr/>
          <p:nvPr/>
        </p:nvSpPr>
        <p:spPr>
          <a:xfrm>
            <a:off x="6336102" y="3794980"/>
            <a:ext cx="1199070" cy="328590"/>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Rectangle 11"/>
          <p:cNvSpPr/>
          <p:nvPr/>
        </p:nvSpPr>
        <p:spPr>
          <a:xfrm>
            <a:off x="8225287" y="5861079"/>
            <a:ext cx="286106" cy="328590"/>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2298104"/>
      </p:ext>
    </p:extLst>
  </p:cSld>
  <p:clrMapOvr>
    <a:masterClrMapping/>
  </p:clrMapOvr>
  <p:transition spd="slow">
    <p:push/>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541261" cy="4921498"/>
          </a:xfrm>
        </p:spPr>
        <p:txBody>
          <a:bodyPr/>
          <a:lstStyle/>
          <a:p>
            <a:pPr>
              <a:lnSpc>
                <a:spcPct val="150000"/>
              </a:lnSpc>
            </a:pPr>
            <a:r>
              <a:rPr lang="zh-CN" altLang="en-US" dirty="0" smtClean="0"/>
              <a:t>用户可在登陆后可在一个</a:t>
            </a:r>
            <a:r>
              <a:rPr lang="en-US" altLang="zh-CN" dirty="0" smtClean="0"/>
              <a:t>List</a:t>
            </a:r>
            <a:r>
              <a:rPr lang="zh-CN" altLang="en-US" dirty="0" smtClean="0"/>
              <a:t>中查看属于自己的花园的各项信息</a:t>
            </a:r>
            <a:endParaRPr lang="en-US" altLang="zh-CN" dirty="0" smtClean="0"/>
          </a:p>
          <a:p>
            <a:pPr>
              <a:lnSpc>
                <a:spcPct val="150000"/>
              </a:lnSpc>
            </a:pPr>
            <a:endParaRPr lang="en-US" altLang="zh-CN" dirty="0" smtClean="0"/>
          </a:p>
          <a:p>
            <a:pPr>
              <a:lnSpc>
                <a:spcPct val="150000"/>
              </a:lnSpc>
            </a:pPr>
            <a:r>
              <a:rPr lang="zh-CN" altLang="en-US" dirty="0" smtClean="0"/>
              <a:t>可以在这个界面中创建新花园或者修改已有花园的各项允许修改的信息</a:t>
            </a:r>
            <a:endParaRPr lang="en-US" altLang="zh-CN" dirty="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花园数据查看</a:t>
            </a:r>
            <a:r>
              <a:rPr lang="en-US" altLang="zh-CN" dirty="0" smtClean="0"/>
              <a:t>&amp;</a:t>
            </a:r>
            <a:r>
              <a:rPr lang="zh-CN" altLang="en-US" dirty="0" smtClean="0"/>
              <a:t>修改</a:t>
            </a:r>
            <a:endParaRPr lang="zh-CN" alt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2427" y="1685678"/>
            <a:ext cx="4363760" cy="213187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2427" y="4166305"/>
            <a:ext cx="4363760" cy="2131879"/>
          </a:xfrm>
          <a:prstGeom prst="rect">
            <a:avLst/>
          </a:prstGeom>
        </p:spPr>
      </p:pic>
      <p:sp>
        <p:nvSpPr>
          <p:cNvPr id="7" name="TextBox 6"/>
          <p:cNvSpPr txBox="1"/>
          <p:nvPr/>
        </p:nvSpPr>
        <p:spPr>
          <a:xfrm>
            <a:off x="6078019" y="3832124"/>
            <a:ext cx="1182757" cy="276999"/>
          </a:xfrm>
          <a:prstGeom prst="rect">
            <a:avLst/>
          </a:prstGeom>
          <a:noFill/>
        </p:spPr>
        <p:txBody>
          <a:bodyPr wrap="square" rtlCol="0">
            <a:spAutoFit/>
          </a:bodyPr>
          <a:lstStyle/>
          <a:p>
            <a:pPr algn="ctr"/>
            <a:r>
              <a:rPr lang="zh-CN" altLang="en-US" sz="1200" dirty="0" smtClean="0"/>
              <a:t>添加花园</a:t>
            </a:r>
            <a:endParaRPr lang="en-US" sz="1200" dirty="0"/>
          </a:p>
        </p:txBody>
      </p:sp>
      <p:sp>
        <p:nvSpPr>
          <p:cNvPr id="8" name="TextBox 7"/>
          <p:cNvSpPr txBox="1"/>
          <p:nvPr/>
        </p:nvSpPr>
        <p:spPr>
          <a:xfrm>
            <a:off x="6078018" y="6330177"/>
            <a:ext cx="1182757" cy="276999"/>
          </a:xfrm>
          <a:prstGeom prst="rect">
            <a:avLst/>
          </a:prstGeom>
          <a:noFill/>
        </p:spPr>
        <p:txBody>
          <a:bodyPr wrap="square" rtlCol="0">
            <a:spAutoFit/>
          </a:bodyPr>
          <a:lstStyle/>
          <a:p>
            <a:pPr algn="ctr"/>
            <a:r>
              <a:rPr lang="zh-CN" altLang="en-US" sz="1200" dirty="0" smtClean="0"/>
              <a:t>修改花园</a:t>
            </a:r>
            <a:endParaRPr lang="en-US" sz="1200" dirty="0"/>
          </a:p>
        </p:txBody>
      </p:sp>
    </p:spTree>
    <p:extLst>
      <p:ext uri="{BB962C8B-B14F-4D97-AF65-F5344CB8AC3E}">
        <p14:creationId xmlns:p14="http://schemas.microsoft.com/office/powerpoint/2010/main" val="379300548"/>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561140" cy="4921498"/>
          </a:xfrm>
        </p:spPr>
        <p:txBody>
          <a:bodyPr/>
          <a:lstStyle/>
          <a:p>
            <a:pPr>
              <a:lnSpc>
                <a:spcPct val="150000"/>
              </a:lnSpc>
            </a:pPr>
            <a:r>
              <a:rPr lang="zh-CN" altLang="en-US" dirty="0" smtClean="0"/>
              <a:t>在用户创建新花园时可勾选是否需要一键配置花园</a:t>
            </a:r>
            <a:endParaRPr lang="en-US" altLang="zh-CN" dirty="0"/>
          </a:p>
          <a:p>
            <a:pPr>
              <a:lnSpc>
                <a:spcPct val="150000"/>
              </a:lnSpc>
            </a:pPr>
            <a:r>
              <a:rPr lang="zh-CN" altLang="en-US" dirty="0" smtClean="0"/>
              <a:t>若勾选一键配置，则应用程序会根据花园的长宽自动为你配置</a:t>
            </a:r>
            <a:r>
              <a:rPr lang="en-US" altLang="zh-CN" dirty="0" smtClean="0"/>
              <a:t>Sensors</a:t>
            </a:r>
            <a:r>
              <a:rPr lang="zh-CN" altLang="en-US" dirty="0" smtClean="0"/>
              <a:t>以及洒水喷头</a:t>
            </a:r>
            <a:endParaRPr lang="en-US" altLang="zh-CN" dirty="0" smtClean="0"/>
          </a:p>
          <a:p>
            <a:pPr>
              <a:lnSpc>
                <a:spcPct val="150000"/>
              </a:lnSpc>
            </a:pPr>
            <a:r>
              <a:rPr lang="zh-CN" altLang="en-US" dirty="0" smtClean="0"/>
              <a:t>一键配置算法根据园林文献，采用正三角分布的形式，达到用最少的</a:t>
            </a:r>
            <a:r>
              <a:rPr lang="en-US" altLang="zh-CN" dirty="0" smtClean="0"/>
              <a:t>Sensors</a:t>
            </a:r>
            <a:r>
              <a:rPr lang="zh-CN" altLang="en-US" dirty="0" smtClean="0"/>
              <a:t>覆盖最大的面积</a:t>
            </a:r>
            <a:endParaRPr lang="en-US" altLang="zh-CN" dirty="0"/>
          </a:p>
          <a:p>
            <a:pPr marL="0" indent="0">
              <a:lnSpc>
                <a:spcPct val="150000"/>
              </a:lnSpc>
              <a:buNone/>
            </a:pPr>
            <a:endParaRPr lang="en-US" altLang="zh-CN" dirty="0" smtClean="0"/>
          </a:p>
        </p:txBody>
      </p:sp>
      <p:sp>
        <p:nvSpPr>
          <p:cNvPr id="3" name="标题 2"/>
          <p:cNvSpPr>
            <a:spLocks noGrp="1"/>
          </p:cNvSpPr>
          <p:nvPr>
            <p:ph type="title"/>
          </p:nvPr>
        </p:nvSpPr>
        <p:spPr/>
        <p:txBody>
          <a:bodyPr/>
          <a:lstStyle/>
          <a:p>
            <a:r>
              <a:rPr lang="zh-CN" altLang="en-US" dirty="0"/>
              <a:t>产品特色</a:t>
            </a:r>
            <a:r>
              <a:rPr lang="en-US" altLang="zh-CN" dirty="0" smtClean="0"/>
              <a:t>——</a:t>
            </a:r>
            <a:r>
              <a:rPr lang="zh-CN" altLang="en-US" dirty="0" smtClean="0"/>
              <a:t>一键配置花园</a:t>
            </a:r>
            <a:endParaRPr lang="zh-CN" alt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0543" y="1884461"/>
            <a:ext cx="4585644" cy="2240278"/>
          </a:xfrm>
          <a:prstGeom prst="rect">
            <a:avLst/>
          </a:prstGeom>
        </p:spPr>
      </p:pic>
      <p:sp>
        <p:nvSpPr>
          <p:cNvPr id="8" name="TextBox 7"/>
          <p:cNvSpPr txBox="1"/>
          <p:nvPr/>
        </p:nvSpPr>
        <p:spPr>
          <a:xfrm>
            <a:off x="5981986" y="4322240"/>
            <a:ext cx="1182757" cy="276999"/>
          </a:xfrm>
          <a:prstGeom prst="rect">
            <a:avLst/>
          </a:prstGeom>
          <a:noFill/>
        </p:spPr>
        <p:txBody>
          <a:bodyPr wrap="square" rtlCol="0">
            <a:spAutoFit/>
          </a:bodyPr>
          <a:lstStyle/>
          <a:p>
            <a:pPr algn="ctr"/>
            <a:r>
              <a:rPr lang="zh-CN" altLang="en-US" sz="1200" dirty="0" smtClean="0"/>
              <a:t>一键配置花园</a:t>
            </a:r>
            <a:endParaRPr lang="en-US" sz="1200" dirty="0"/>
          </a:p>
        </p:txBody>
      </p:sp>
    </p:spTree>
    <p:extLst>
      <p:ext uri="{BB962C8B-B14F-4D97-AF65-F5344CB8AC3E}">
        <p14:creationId xmlns:p14="http://schemas.microsoft.com/office/powerpoint/2010/main" val="4256661517"/>
      </p:ext>
    </p:extLst>
  </p:cSld>
  <p:clrMapOvr>
    <a:masterClrMapping/>
  </p:clrMapOvr>
  <p:transition spd="slow">
    <p:push/>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3700287" cy="4921498"/>
          </a:xfrm>
        </p:spPr>
        <p:txBody>
          <a:bodyPr/>
          <a:lstStyle/>
          <a:p>
            <a:pPr>
              <a:lnSpc>
                <a:spcPct val="150000"/>
              </a:lnSpc>
            </a:pPr>
            <a:r>
              <a:rPr lang="zh-CN" altLang="en-US" dirty="0" smtClean="0"/>
              <a:t>用户可以选定其拥有的一个花园，在花园中自主添加删除</a:t>
            </a:r>
            <a:r>
              <a:rPr lang="en-US" altLang="zh-CN" dirty="0" smtClean="0"/>
              <a:t>Sensors</a:t>
            </a:r>
            <a:r>
              <a:rPr lang="zh-CN" altLang="en-US" dirty="0" smtClean="0"/>
              <a:t>。</a:t>
            </a:r>
            <a:endParaRPr lang="en-US" altLang="zh-CN" dirty="0" smtClean="0"/>
          </a:p>
          <a:p>
            <a:pPr>
              <a:lnSpc>
                <a:spcPct val="150000"/>
              </a:lnSpc>
            </a:pPr>
            <a:r>
              <a:rPr lang="zh-CN" altLang="en-US" dirty="0" smtClean="0"/>
              <a:t>添加或删除效果会根据后端数据库同步并实时显示在</a:t>
            </a:r>
            <a:r>
              <a:rPr lang="en-US" altLang="zh-CN" dirty="0" smtClean="0"/>
              <a:t>Sensor</a:t>
            </a:r>
            <a:r>
              <a:rPr lang="zh-CN" altLang="en-US" dirty="0" smtClean="0"/>
              <a:t>分布的可视化坐标图上。</a:t>
            </a:r>
            <a:endParaRPr lang="en-US" altLang="zh-CN" dirty="0"/>
          </a:p>
          <a:p>
            <a:pPr>
              <a:lnSpc>
                <a:spcPct val="150000"/>
              </a:lnSpc>
            </a:pPr>
            <a:r>
              <a:rPr lang="zh-CN" altLang="en-US" dirty="0" smtClean="0"/>
              <a:t>可以自主的开关</a:t>
            </a:r>
            <a:r>
              <a:rPr lang="en-US" altLang="zh-CN" dirty="0" smtClean="0"/>
              <a:t>Sensors</a:t>
            </a:r>
            <a:r>
              <a:rPr lang="zh-CN" altLang="en-US" dirty="0" smtClean="0"/>
              <a:t>，也会和后端数据库同步并在坐标图上显示。</a:t>
            </a:r>
            <a:endParaRPr lang="en-US" altLang="zh-CN" dirty="0" smtClean="0"/>
          </a:p>
          <a:p>
            <a:pPr marL="0" indent="0">
              <a:lnSpc>
                <a:spcPct val="150000"/>
              </a:lnSpc>
              <a:buNone/>
            </a:pPr>
            <a:endParaRPr lang="en-US" altLang="zh-CN" dirty="0" smtClean="0"/>
          </a:p>
        </p:txBody>
      </p:sp>
      <p:sp>
        <p:nvSpPr>
          <p:cNvPr id="3" name="标题 2"/>
          <p:cNvSpPr>
            <a:spLocks noGrp="1"/>
          </p:cNvSpPr>
          <p:nvPr>
            <p:ph type="title"/>
          </p:nvPr>
        </p:nvSpPr>
        <p:spPr/>
        <p:txBody>
          <a:bodyPr/>
          <a:lstStyle/>
          <a:p>
            <a:r>
              <a:rPr lang="zh-CN" altLang="en-US" dirty="0"/>
              <a:t>产品特色</a:t>
            </a:r>
            <a:r>
              <a:rPr lang="en-US" altLang="zh-CN" dirty="0" smtClean="0"/>
              <a:t>——Sensors</a:t>
            </a:r>
            <a:r>
              <a:rPr lang="zh-CN" altLang="en-US" dirty="0" smtClean="0"/>
              <a:t>的添加删除开关</a:t>
            </a:r>
            <a:endParaRPr lang="zh-CN" alt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0543" y="1884462"/>
            <a:ext cx="4585644" cy="2240278"/>
          </a:xfrm>
          <a:prstGeom prst="rect">
            <a:avLst/>
          </a:prstGeom>
        </p:spPr>
      </p:pic>
      <p:sp>
        <p:nvSpPr>
          <p:cNvPr id="6" name="TextBox 5"/>
          <p:cNvSpPr txBox="1"/>
          <p:nvPr/>
        </p:nvSpPr>
        <p:spPr>
          <a:xfrm>
            <a:off x="5693066" y="4322242"/>
            <a:ext cx="1760597" cy="276999"/>
          </a:xfrm>
          <a:prstGeom prst="rect">
            <a:avLst/>
          </a:prstGeom>
          <a:noFill/>
        </p:spPr>
        <p:txBody>
          <a:bodyPr wrap="square" rtlCol="0">
            <a:spAutoFit/>
          </a:bodyPr>
          <a:lstStyle/>
          <a:p>
            <a:pPr algn="ctr"/>
            <a:r>
              <a:rPr lang="en-US" altLang="zh-CN" sz="1200" dirty="0" smtClean="0"/>
              <a:t>Sensor</a:t>
            </a:r>
            <a:r>
              <a:rPr lang="zh-CN" altLang="en-US" sz="1200" dirty="0" smtClean="0"/>
              <a:t>的添加及开关</a:t>
            </a:r>
            <a:endParaRPr lang="en-US" sz="1200" dirty="0"/>
          </a:p>
        </p:txBody>
      </p:sp>
    </p:spTree>
    <p:extLst>
      <p:ext uri="{BB962C8B-B14F-4D97-AF65-F5344CB8AC3E}">
        <p14:creationId xmlns:p14="http://schemas.microsoft.com/office/powerpoint/2010/main" val="1985756260"/>
      </p:ext>
    </p:extLst>
  </p:cSld>
  <p:clrMapOvr>
    <a:masterClrMapping/>
  </p:clrMapOvr>
  <p:transition spd="slow">
    <p:push/>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786516" cy="4921498"/>
          </a:xfrm>
        </p:spPr>
        <p:txBody>
          <a:bodyPr/>
          <a:lstStyle/>
          <a:p>
            <a:pPr>
              <a:lnSpc>
                <a:spcPct val="150000"/>
              </a:lnSpc>
            </a:pPr>
            <a:r>
              <a:rPr lang="zh-CN" altLang="en-US" dirty="0" smtClean="0"/>
              <a:t>允许用户开启或关闭自动浇灌的功能</a:t>
            </a:r>
            <a:endParaRPr lang="en-US" altLang="zh-CN" dirty="0" smtClean="0"/>
          </a:p>
          <a:p>
            <a:pPr>
              <a:lnSpc>
                <a:spcPct val="150000"/>
              </a:lnSpc>
            </a:pPr>
            <a:r>
              <a:rPr lang="zh-CN" altLang="en-US" dirty="0" smtClean="0"/>
              <a:t>若开启自动浇灌，则应用程序会每隔一段时间自动根据花园实时的温度湿度数据动态的开启或关闭洒水喷头，无需用户进行任何喷头的开关管理</a:t>
            </a:r>
            <a:endParaRPr lang="en-US" altLang="zh-CN" dirty="0" smtClean="0"/>
          </a:p>
          <a:p>
            <a:pPr>
              <a:lnSpc>
                <a:spcPct val="150000"/>
              </a:lnSpc>
            </a:pPr>
            <a:r>
              <a:rPr lang="zh-CN" altLang="en-US" dirty="0" smtClean="0"/>
              <a:t>若关闭自动浇灌，用户可根据自己的需求进行浇灌</a:t>
            </a:r>
            <a:endParaRPr lang="en-US" altLang="zh-CN" dirty="0" smtClean="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自动浇灌</a:t>
            </a:r>
            <a:endParaRPr lang="zh-CN" alt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0542" y="1906149"/>
            <a:ext cx="4585644" cy="2240278"/>
          </a:xfrm>
          <a:prstGeom prst="rect">
            <a:avLst/>
          </a:prstGeom>
        </p:spPr>
      </p:pic>
      <p:sp>
        <p:nvSpPr>
          <p:cNvPr id="7" name="TextBox 6"/>
          <p:cNvSpPr txBox="1"/>
          <p:nvPr/>
        </p:nvSpPr>
        <p:spPr>
          <a:xfrm>
            <a:off x="5693066" y="4322242"/>
            <a:ext cx="1760597" cy="276999"/>
          </a:xfrm>
          <a:prstGeom prst="rect">
            <a:avLst/>
          </a:prstGeom>
          <a:noFill/>
        </p:spPr>
        <p:txBody>
          <a:bodyPr wrap="square" rtlCol="0">
            <a:spAutoFit/>
          </a:bodyPr>
          <a:lstStyle/>
          <a:p>
            <a:pPr algn="ctr"/>
            <a:r>
              <a:rPr lang="zh-CN" altLang="en-US" sz="1200" dirty="0" smtClean="0"/>
              <a:t>自动浇灌演示</a:t>
            </a:r>
            <a:endParaRPr lang="en-US" sz="1200" dirty="0"/>
          </a:p>
        </p:txBody>
      </p:sp>
    </p:spTree>
    <p:extLst>
      <p:ext uri="{BB962C8B-B14F-4D97-AF65-F5344CB8AC3E}">
        <p14:creationId xmlns:p14="http://schemas.microsoft.com/office/powerpoint/2010/main" val="1384257207"/>
      </p:ext>
    </p:extLst>
  </p:cSld>
  <p:clrMapOvr>
    <a:masterClrMapping/>
  </p:clrMapOvr>
  <p:transition spd="slow">
    <p:push/>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sz="3600" dirty="0" smtClean="0"/>
              <a:t>项目成员</a:t>
            </a:r>
            <a:endParaRPr lang="zh-CN" altLang="en-US" sz="3600" dirty="0"/>
          </a:p>
        </p:txBody>
      </p:sp>
      <p:sp>
        <p:nvSpPr>
          <p:cNvPr id="5" name="副标题 4"/>
          <p:cNvSpPr>
            <a:spLocks noGrp="1"/>
          </p:cNvSpPr>
          <p:nvPr>
            <p:ph type="subTitle" idx="1"/>
          </p:nvPr>
        </p:nvSpPr>
        <p:spPr>
          <a:xfrm>
            <a:off x="628650" y="4945066"/>
            <a:ext cx="7886700" cy="604299"/>
          </a:xfrm>
        </p:spPr>
        <p:txBody>
          <a:bodyPr/>
          <a:lstStyle/>
          <a:p>
            <a:r>
              <a:rPr lang="zh-CN" altLang="en-US" dirty="0" smtClean="0"/>
              <a:t>李晗东 吴正雨 程浩 李嘉昊</a:t>
            </a:r>
            <a:endParaRPr lang="en-US" altLang="zh-CN" dirty="0" smtClean="0"/>
          </a:p>
        </p:txBody>
      </p:sp>
    </p:spTree>
    <p:extLst>
      <p:ext uri="{BB962C8B-B14F-4D97-AF65-F5344CB8AC3E}">
        <p14:creationId xmlns:p14="http://schemas.microsoft.com/office/powerpoint/2010/main" val="545973504"/>
      </p:ext>
    </p:extLst>
  </p:cSld>
  <p:clrMapOvr>
    <a:masterClrMapping/>
  </p:clrMapOvr>
  <p:transition spd="slow">
    <p:push/>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786516" cy="4921498"/>
          </a:xfrm>
        </p:spPr>
        <p:txBody>
          <a:bodyPr/>
          <a:lstStyle/>
          <a:p>
            <a:pPr>
              <a:lnSpc>
                <a:spcPct val="150000"/>
              </a:lnSpc>
            </a:pPr>
            <a:r>
              <a:rPr lang="zh-CN" altLang="en-US" dirty="0" smtClean="0"/>
              <a:t>可以在网页端选择指定的花园并根据选定的花园从后端获取该花园的温度及湿度数据</a:t>
            </a:r>
            <a:endParaRPr lang="en-US" altLang="zh-CN" dirty="0" smtClean="0"/>
          </a:p>
          <a:p>
            <a:pPr>
              <a:lnSpc>
                <a:spcPct val="150000"/>
              </a:lnSpc>
            </a:pPr>
            <a:r>
              <a:rPr lang="zh-CN" altLang="en-US" dirty="0" smtClean="0"/>
              <a:t>可以根据数据绘制出热力图实现数据可视化</a:t>
            </a:r>
            <a:endParaRPr lang="en-US" altLang="zh-CN" dirty="0" smtClean="0"/>
          </a:p>
          <a:p>
            <a:pPr>
              <a:lnSpc>
                <a:spcPct val="150000"/>
              </a:lnSpc>
            </a:pPr>
            <a:r>
              <a:rPr lang="zh-CN" altLang="en-US" dirty="0" smtClean="0"/>
              <a:t>每隔一定的时间网页端会根据后端数据的更新自动获取最新的几条数据动态更新前端的数据可视化图像</a:t>
            </a:r>
            <a:endParaRPr lang="en-US" altLang="zh-CN" dirty="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温度湿度监控</a:t>
            </a:r>
            <a:endParaRPr lang="zh-CN" alt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0542" y="1906150"/>
            <a:ext cx="4585644" cy="2240278"/>
          </a:xfrm>
          <a:prstGeom prst="rect">
            <a:avLst/>
          </a:prstGeom>
        </p:spPr>
      </p:pic>
      <p:sp>
        <p:nvSpPr>
          <p:cNvPr id="7" name="TextBox 6"/>
          <p:cNvSpPr txBox="1"/>
          <p:nvPr/>
        </p:nvSpPr>
        <p:spPr>
          <a:xfrm>
            <a:off x="5693066" y="4322242"/>
            <a:ext cx="1760597" cy="276999"/>
          </a:xfrm>
          <a:prstGeom prst="rect">
            <a:avLst/>
          </a:prstGeom>
          <a:noFill/>
        </p:spPr>
        <p:txBody>
          <a:bodyPr wrap="square" rtlCol="0">
            <a:spAutoFit/>
          </a:bodyPr>
          <a:lstStyle/>
          <a:p>
            <a:pPr algn="ctr"/>
            <a:r>
              <a:rPr lang="zh-CN" altLang="en-US" sz="1200" dirty="0" smtClean="0"/>
              <a:t>热力图演示</a:t>
            </a:r>
            <a:endParaRPr lang="en-US" sz="1200" dirty="0"/>
          </a:p>
        </p:txBody>
      </p:sp>
    </p:spTree>
    <p:extLst>
      <p:ext uri="{BB962C8B-B14F-4D97-AF65-F5344CB8AC3E}">
        <p14:creationId xmlns:p14="http://schemas.microsoft.com/office/powerpoint/2010/main" val="1798030675"/>
      </p:ext>
    </p:extLst>
  </p:cSld>
  <p:clrMapOvr>
    <a:masterClrMapping/>
  </p:clrMapOvr>
  <p:transition spd="slow">
    <p:push/>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8372161" cy="4921498"/>
          </a:xfrm>
        </p:spPr>
        <p:txBody>
          <a:bodyPr/>
          <a:lstStyle/>
          <a:p>
            <a:pPr>
              <a:lnSpc>
                <a:spcPct val="150000"/>
              </a:lnSpc>
            </a:pPr>
            <a:r>
              <a:rPr lang="zh-CN" altLang="en-US" dirty="0" smtClean="0"/>
              <a:t>网页端可以调用摄像头进行实时的监控</a:t>
            </a:r>
            <a:endParaRPr lang="en-US" altLang="zh-CN" dirty="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视频监控</a:t>
            </a:r>
            <a:endParaRPr lang="zh-CN" alt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7445" y="2664846"/>
            <a:ext cx="6065320" cy="2963162"/>
          </a:xfrm>
          <a:prstGeom prst="rect">
            <a:avLst/>
          </a:prstGeom>
        </p:spPr>
      </p:pic>
      <p:sp>
        <p:nvSpPr>
          <p:cNvPr id="7" name="TextBox 6"/>
          <p:cNvSpPr txBox="1"/>
          <p:nvPr/>
        </p:nvSpPr>
        <p:spPr>
          <a:xfrm>
            <a:off x="3799806" y="5626726"/>
            <a:ext cx="1760597" cy="276999"/>
          </a:xfrm>
          <a:prstGeom prst="rect">
            <a:avLst/>
          </a:prstGeom>
          <a:noFill/>
        </p:spPr>
        <p:txBody>
          <a:bodyPr wrap="square" rtlCol="0">
            <a:spAutoFit/>
          </a:bodyPr>
          <a:lstStyle/>
          <a:p>
            <a:pPr algn="ctr"/>
            <a:r>
              <a:rPr lang="zh-CN" altLang="en-US" sz="1200" dirty="0" smtClean="0"/>
              <a:t>视频监控演示</a:t>
            </a:r>
            <a:endParaRPr lang="en-US" sz="1200" dirty="0"/>
          </a:p>
        </p:txBody>
      </p:sp>
    </p:spTree>
    <p:extLst>
      <p:ext uri="{BB962C8B-B14F-4D97-AF65-F5344CB8AC3E}">
        <p14:creationId xmlns:p14="http://schemas.microsoft.com/office/powerpoint/2010/main" val="1242594851"/>
      </p:ext>
    </p:extLst>
  </p:cSld>
  <p:clrMapOvr>
    <a:masterClrMapping/>
  </p:clrMapOvr>
  <p:transition spd="slow">
    <p:push/>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solidFill>
                  <a:srgbClr val="C9151E"/>
                </a:solidFill>
                <a:latin typeface="微软雅黑" panose="020B0503020204020204" pitchFamily="34" charset="-122"/>
                <a:ea typeface="微软雅黑" panose="020B0503020204020204" pitchFamily="34" charset="-122"/>
              </a:rPr>
              <a:t>目录 </a:t>
            </a:r>
            <a:r>
              <a:rPr lang="en-US" altLang="zh-CN" dirty="0">
                <a:solidFill>
                  <a:srgbClr val="C9151E"/>
                </a:solidFill>
                <a:latin typeface="微软雅黑" panose="020B0503020204020204" pitchFamily="34" charset="-122"/>
                <a:ea typeface="微软雅黑" panose="020B0503020204020204" pitchFamily="34" charset="-122"/>
              </a:rPr>
              <a:t>Contents</a:t>
            </a:r>
            <a:endParaRPr lang="zh-CN" altLang="en-US" dirty="0">
              <a:solidFill>
                <a:srgbClr val="C9151E"/>
              </a:solidFill>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设计理念</a:t>
            </a:r>
            <a:endParaRPr lang="zh-CN" altLang="en-US" sz="2400" dirty="0">
              <a:solidFill>
                <a:schemeClr val="tx1">
                  <a:lumMod val="75000"/>
                  <a:lumOff val="25000"/>
                </a:schemeClr>
              </a:solidFill>
            </a:endParaRP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关键技术</a:t>
            </a:r>
            <a:endParaRPr lang="zh-CN" altLang="en-US" sz="2400" dirty="0">
              <a:solidFill>
                <a:schemeClr val="tx1">
                  <a:lumMod val="75000"/>
                  <a:lumOff val="25000"/>
                </a:schemeClr>
              </a:solidFill>
            </a:endParaRP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产品特色</a:t>
            </a:r>
            <a:endParaRPr lang="zh-CN" altLang="en-US" sz="2400" dirty="0">
              <a:solidFill>
                <a:schemeClr val="tx1">
                  <a:lumMod val="75000"/>
                  <a:lumOff val="25000"/>
                </a:schemeClr>
              </a:solidFill>
            </a:endParaRPr>
          </a:p>
        </p:txBody>
      </p:sp>
      <p:sp>
        <p:nvSpPr>
          <p:cNvPr id="33" name="Freeform 10"/>
          <p:cNvSpPr>
            <a:spLocks/>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经验</a:t>
            </a:r>
            <a:r>
              <a:rPr lang="en-US" altLang="zh-CN" sz="2400" dirty="0" smtClean="0">
                <a:solidFill>
                  <a:schemeClr val="tx1">
                    <a:lumMod val="75000"/>
                    <a:lumOff val="25000"/>
                  </a:schemeClr>
                </a:solidFill>
              </a:rPr>
              <a:t>&amp;</a:t>
            </a:r>
            <a:r>
              <a:rPr lang="zh-CN" altLang="en-US" sz="2400" dirty="0" smtClean="0">
                <a:solidFill>
                  <a:schemeClr val="tx1">
                    <a:lumMod val="75000"/>
                    <a:lumOff val="25000"/>
                  </a:schemeClr>
                </a:solidFill>
              </a:rPr>
              <a:t>教训</a:t>
            </a:r>
            <a:endParaRPr lang="zh-CN" altLang="en-US" sz="2400" dirty="0">
              <a:solidFill>
                <a:schemeClr val="tx1">
                  <a:lumMod val="75000"/>
                  <a:lumOff val="25000"/>
                </a:schemeClr>
              </a:solidFill>
            </a:endParaRPr>
          </a:p>
        </p:txBody>
      </p:sp>
    </p:spTree>
    <p:extLst>
      <p:ext uri="{BB962C8B-B14F-4D97-AF65-F5344CB8AC3E}">
        <p14:creationId xmlns:p14="http://schemas.microsoft.com/office/powerpoint/2010/main" val="1587664948"/>
      </p:ext>
    </p:extLst>
  </p:cSld>
  <p:clrMapOvr>
    <a:masterClrMapping/>
  </p:clrMapOvr>
  <p:transition spd="slow">
    <p:push/>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0"/>
          </p:nvPr>
        </p:nvSpPr>
        <p:spPr/>
        <p:txBody>
          <a:bodyPr>
            <a:normAutofit/>
          </a:bodyPr>
          <a:lstStyle/>
          <a:p>
            <a:r>
              <a:rPr lang="zh-CN" altLang="en-US" dirty="0" smtClean="0"/>
              <a:t>在项目刚进行两天的时候因为需要</a:t>
            </a:r>
            <a:r>
              <a:rPr lang="en-US" altLang="zh-CN" dirty="0" smtClean="0"/>
              <a:t>Redux</a:t>
            </a:r>
            <a:r>
              <a:rPr lang="zh-CN" altLang="en-US" dirty="0" smtClean="0"/>
              <a:t>进行用户登陆状态及信息的持久化管理，而原来的整体架构不适合，所以在第二天下午决定及时进行网页端项目的重构，第三天下午完成重构并恢复原有的进度</a:t>
            </a:r>
            <a:endParaRPr lang="en-US" altLang="zh-CN" dirty="0" smtClean="0"/>
          </a:p>
        </p:txBody>
      </p:sp>
      <p:sp>
        <p:nvSpPr>
          <p:cNvPr id="3" name="标题 2"/>
          <p:cNvSpPr>
            <a:spLocks noGrp="1"/>
          </p:cNvSpPr>
          <p:nvPr>
            <p:ph type="title"/>
          </p:nvPr>
        </p:nvSpPr>
        <p:spPr/>
        <p:txBody>
          <a:bodyPr/>
          <a:lstStyle/>
          <a:p>
            <a:r>
              <a:rPr lang="zh-CN" altLang="en-US" dirty="0" smtClean="0"/>
              <a:t>经验</a:t>
            </a:r>
            <a:r>
              <a:rPr lang="en-US" altLang="zh-CN" dirty="0" smtClean="0"/>
              <a:t>&amp;</a:t>
            </a:r>
            <a:r>
              <a:rPr lang="zh-CN" altLang="en-US" dirty="0" smtClean="0"/>
              <a:t>教训</a:t>
            </a:r>
            <a:r>
              <a:rPr lang="en-US" altLang="zh-CN" dirty="0" smtClean="0"/>
              <a:t>——</a:t>
            </a:r>
            <a:r>
              <a:rPr lang="zh-CN" altLang="en-US" dirty="0" smtClean="0"/>
              <a:t>重构要尽早</a:t>
            </a:r>
            <a:endParaRPr lang="zh-CN" altLang="en-US" dirty="0"/>
          </a:p>
        </p:txBody>
      </p:sp>
    </p:spTree>
    <p:extLst>
      <p:ext uri="{BB962C8B-B14F-4D97-AF65-F5344CB8AC3E}">
        <p14:creationId xmlns:p14="http://schemas.microsoft.com/office/powerpoint/2010/main" val="49877029"/>
      </p:ext>
    </p:extLst>
  </p:cSld>
  <p:clrMapOvr>
    <a:masterClrMapping/>
  </p:clrMapOvr>
  <p:transition spd="slow">
    <p:push/>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0"/>
          </p:nvPr>
        </p:nvSpPr>
        <p:spPr/>
        <p:txBody>
          <a:bodyPr>
            <a:normAutofit/>
          </a:bodyPr>
          <a:lstStyle/>
          <a:p>
            <a:r>
              <a:rPr lang="zh-CN" altLang="en-US" dirty="0" smtClean="0"/>
              <a:t>“夜间模式”功能在刚开始作为进阶功能提出，因此在初期挑选</a:t>
            </a:r>
            <a:r>
              <a:rPr lang="en-US" altLang="zh-CN" dirty="0" smtClean="0"/>
              <a:t>UI</a:t>
            </a:r>
            <a:r>
              <a:rPr lang="zh-CN" altLang="en-US" dirty="0" smtClean="0"/>
              <a:t>组件库时没有意识到可能某些</a:t>
            </a:r>
            <a:r>
              <a:rPr lang="en-US" altLang="zh-CN" dirty="0" smtClean="0"/>
              <a:t>UI</a:t>
            </a:r>
            <a:r>
              <a:rPr lang="zh-CN" altLang="en-US" dirty="0" smtClean="0"/>
              <a:t>组件库并不能提供对应功能，导致在产品初步功能全部实现后准备开发此功能时项目成员才发现难以下手。</a:t>
            </a:r>
            <a:endParaRPr lang="en-US" altLang="zh-CN" dirty="0" smtClean="0"/>
          </a:p>
        </p:txBody>
      </p:sp>
      <p:sp>
        <p:nvSpPr>
          <p:cNvPr id="3" name="标题 2"/>
          <p:cNvSpPr>
            <a:spLocks noGrp="1"/>
          </p:cNvSpPr>
          <p:nvPr>
            <p:ph type="title"/>
          </p:nvPr>
        </p:nvSpPr>
        <p:spPr/>
        <p:txBody>
          <a:bodyPr/>
          <a:lstStyle/>
          <a:p>
            <a:r>
              <a:rPr lang="zh-CN" altLang="en-US" dirty="0" smtClean="0"/>
              <a:t>经验</a:t>
            </a:r>
            <a:r>
              <a:rPr lang="en-US" altLang="zh-CN" dirty="0" smtClean="0"/>
              <a:t>&amp;</a:t>
            </a:r>
            <a:r>
              <a:rPr lang="zh-CN" altLang="en-US" dirty="0" smtClean="0"/>
              <a:t>教训</a:t>
            </a:r>
            <a:r>
              <a:rPr lang="en-US" altLang="zh-CN" dirty="0" smtClean="0"/>
              <a:t>——</a:t>
            </a:r>
            <a:r>
              <a:rPr lang="zh-CN" altLang="en-US" dirty="0" smtClean="0"/>
              <a:t>规划要长远</a:t>
            </a:r>
            <a:endParaRPr lang="zh-CN" altLang="en-US" dirty="0"/>
          </a:p>
        </p:txBody>
      </p:sp>
    </p:spTree>
    <p:extLst>
      <p:ext uri="{BB962C8B-B14F-4D97-AF65-F5344CB8AC3E}">
        <p14:creationId xmlns:p14="http://schemas.microsoft.com/office/powerpoint/2010/main" val="1333235315"/>
      </p:ext>
    </p:extLst>
  </p:cSld>
  <p:clrMapOvr>
    <a:masterClrMapping/>
  </p:clrMapOvr>
  <p:transition spd="slow">
    <p:push/>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0"/>
          </p:nvPr>
        </p:nvSpPr>
        <p:spPr/>
        <p:txBody>
          <a:bodyPr>
            <a:normAutofit/>
          </a:bodyPr>
          <a:lstStyle/>
          <a:p>
            <a:r>
              <a:rPr lang="zh-CN" altLang="en-US" dirty="0" smtClean="0"/>
              <a:t>项目开发初期由于项目组成员对于</a:t>
            </a:r>
            <a:r>
              <a:rPr lang="en-US" altLang="zh-CN" dirty="0" smtClean="0"/>
              <a:t>GitHub</a:t>
            </a:r>
            <a:r>
              <a:rPr lang="zh-CN" altLang="en-US" dirty="0" smtClean="0"/>
              <a:t>的使用不够熟练，在不同分支</a:t>
            </a:r>
            <a:r>
              <a:rPr lang="en-US" altLang="zh-CN" dirty="0" smtClean="0"/>
              <a:t>merge</a:t>
            </a:r>
            <a:r>
              <a:rPr lang="zh-CN" altLang="en-US" dirty="0" smtClean="0"/>
              <a:t>时出现了较多的</a:t>
            </a:r>
            <a:r>
              <a:rPr lang="en-US" altLang="zh-CN" dirty="0" smtClean="0"/>
              <a:t>conflict</a:t>
            </a:r>
            <a:r>
              <a:rPr lang="zh-CN" altLang="en-US" dirty="0" smtClean="0"/>
              <a:t>，导致</a:t>
            </a:r>
            <a:r>
              <a:rPr lang="en-US" altLang="zh-CN" dirty="0" smtClean="0"/>
              <a:t>merge</a:t>
            </a:r>
            <a:r>
              <a:rPr lang="zh-CN" altLang="en-US" dirty="0" smtClean="0"/>
              <a:t>操作需要手动解决</a:t>
            </a:r>
            <a:r>
              <a:rPr lang="en-US" altLang="zh-CN" dirty="0" smtClean="0"/>
              <a:t>conflict</a:t>
            </a:r>
            <a:r>
              <a:rPr lang="zh-CN" altLang="en-US" dirty="0" smtClean="0"/>
              <a:t>才能完成。同时初期也出现了因为项目组成员未及时更新本地代码直接粘贴刚修改的文件导致版本文件混乱的问题。</a:t>
            </a:r>
            <a:endParaRPr lang="en-US" altLang="zh-CN" dirty="0" smtClean="0"/>
          </a:p>
        </p:txBody>
      </p:sp>
      <p:sp>
        <p:nvSpPr>
          <p:cNvPr id="3" name="标题 2"/>
          <p:cNvSpPr>
            <a:spLocks noGrp="1"/>
          </p:cNvSpPr>
          <p:nvPr>
            <p:ph type="title"/>
          </p:nvPr>
        </p:nvSpPr>
        <p:spPr/>
        <p:txBody>
          <a:bodyPr/>
          <a:lstStyle/>
          <a:p>
            <a:r>
              <a:rPr lang="zh-CN" altLang="en-US" dirty="0" smtClean="0"/>
              <a:t>经验</a:t>
            </a:r>
            <a:r>
              <a:rPr lang="en-US" altLang="zh-CN" dirty="0" smtClean="0"/>
              <a:t>&amp;</a:t>
            </a:r>
            <a:r>
              <a:rPr lang="zh-CN" altLang="en-US" dirty="0" smtClean="0"/>
              <a:t>教训</a:t>
            </a:r>
            <a:r>
              <a:rPr lang="en-US" altLang="zh-CN" dirty="0" smtClean="0"/>
              <a:t>——</a:t>
            </a:r>
            <a:r>
              <a:rPr lang="zh-CN" altLang="en-US" dirty="0" smtClean="0"/>
              <a:t>熟悉</a:t>
            </a:r>
            <a:r>
              <a:rPr lang="en-US" altLang="zh-CN" dirty="0" smtClean="0"/>
              <a:t>GitHub</a:t>
            </a:r>
            <a:r>
              <a:rPr lang="zh-CN" altLang="en-US" dirty="0" smtClean="0"/>
              <a:t>版本管理</a:t>
            </a:r>
            <a:endParaRPr lang="zh-CN" altLang="en-US" dirty="0"/>
          </a:p>
        </p:txBody>
      </p:sp>
    </p:spTree>
    <p:extLst>
      <p:ext uri="{BB962C8B-B14F-4D97-AF65-F5344CB8AC3E}">
        <p14:creationId xmlns:p14="http://schemas.microsoft.com/office/powerpoint/2010/main" val="1813178727"/>
      </p:ext>
    </p:extLst>
  </p:cSld>
  <p:clrMapOvr>
    <a:masterClrMapping/>
  </p:clrMapOvr>
  <p:transition spd="slow">
    <p:push/>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smtClean="0">
                <a:latin typeface="+mn-ea"/>
                <a:ea typeface="+mn-ea"/>
              </a:rPr>
              <a:t>谢谢！</a:t>
            </a:r>
            <a:endParaRPr lang="zh-CN" altLang="en-US" dirty="0">
              <a:latin typeface="+mn-ea"/>
              <a:ea typeface="+mn-ea"/>
            </a:endParaRPr>
          </a:p>
        </p:txBody>
      </p:sp>
    </p:spTree>
    <p:extLst>
      <p:ext uri="{BB962C8B-B14F-4D97-AF65-F5344CB8AC3E}">
        <p14:creationId xmlns:p14="http://schemas.microsoft.com/office/powerpoint/2010/main" val="1362973645"/>
      </p:ext>
    </p:extLst>
  </p:cSld>
  <p:clrMapOvr>
    <a:masterClrMapping/>
  </p:clrMapOvr>
  <p:transition spd="slow">
    <p:push/>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smtClean="0"/>
              <a:t>产品</a:t>
            </a:r>
            <a:r>
              <a:rPr lang="zh-CN" altLang="en-US" sz="2400" dirty="0" smtClean="0"/>
              <a:t>定位</a:t>
            </a:r>
            <a:endParaRPr lang="zh-CN" altLang="en-US" sz="2400" dirty="0"/>
          </a:p>
        </p:txBody>
      </p:sp>
      <p:grpSp>
        <p:nvGrpSpPr>
          <p:cNvPr id="12" name="组合 11"/>
          <p:cNvGrpSpPr/>
          <p:nvPr/>
        </p:nvGrpSpPr>
        <p:grpSpPr>
          <a:xfrm>
            <a:off x="1841535" y="2223523"/>
            <a:ext cx="843427" cy="443226"/>
            <a:chOff x="666810" y="2586037"/>
            <a:chExt cx="468000" cy="245937"/>
          </a:xfrm>
        </p:grpSpPr>
        <p:sp>
          <p:nvSpPr>
            <p:cNvPr id="1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smtClean="0"/>
              <a:t>设计理念</a:t>
            </a:r>
            <a:endParaRPr lang="zh-CN" altLang="en-US" sz="2400" dirty="0"/>
          </a:p>
        </p:txBody>
      </p:sp>
      <p:grpSp>
        <p:nvGrpSpPr>
          <p:cNvPr id="17" name="组合 16"/>
          <p:cNvGrpSpPr/>
          <p:nvPr/>
        </p:nvGrpSpPr>
        <p:grpSpPr>
          <a:xfrm>
            <a:off x="1841535" y="3143496"/>
            <a:ext cx="843427" cy="443226"/>
            <a:chOff x="666810" y="2586037"/>
            <a:chExt cx="468000" cy="245937"/>
          </a:xfrm>
        </p:grpSpPr>
        <p:sp>
          <p:nvSpPr>
            <p:cNvPr id="18"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t>关键技术</a:t>
            </a:r>
            <a:endParaRPr lang="zh-CN" altLang="en-US" sz="2400" dirty="0"/>
          </a:p>
        </p:txBody>
      </p:sp>
      <p:grpSp>
        <p:nvGrpSpPr>
          <p:cNvPr id="22" name="组合 21"/>
          <p:cNvGrpSpPr/>
          <p:nvPr/>
        </p:nvGrpSpPr>
        <p:grpSpPr>
          <a:xfrm>
            <a:off x="1841535" y="4063469"/>
            <a:ext cx="843427" cy="443226"/>
            <a:chOff x="666810" y="2586037"/>
            <a:chExt cx="468000" cy="245937"/>
          </a:xfrm>
        </p:grpSpPr>
        <p:sp>
          <p:nvSpPr>
            <p:cNvPr id="2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t>产品特色</a:t>
            </a:r>
            <a:endParaRPr lang="zh-CN" altLang="en-US" sz="2400" dirty="0"/>
          </a:p>
        </p:txBody>
      </p:sp>
      <p:grpSp>
        <p:nvGrpSpPr>
          <p:cNvPr id="32" name="组合 31"/>
          <p:cNvGrpSpPr/>
          <p:nvPr/>
        </p:nvGrpSpPr>
        <p:grpSpPr>
          <a:xfrm>
            <a:off x="1841535" y="4983444"/>
            <a:ext cx="843427" cy="443226"/>
            <a:chOff x="666810" y="2586037"/>
            <a:chExt cx="468000" cy="245937"/>
          </a:xfrm>
        </p:grpSpPr>
        <p:sp>
          <p:nvSpPr>
            <p:cNvPr id="3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t>经验</a:t>
            </a:r>
            <a:r>
              <a:rPr lang="en-US" altLang="zh-CN" sz="2400" dirty="0" smtClean="0"/>
              <a:t>&amp;</a:t>
            </a:r>
            <a:r>
              <a:rPr lang="zh-CN" altLang="en-US" sz="2400" dirty="0" smtClean="0"/>
              <a:t>教训</a:t>
            </a:r>
            <a:endParaRPr lang="zh-CN" altLang="en-US" sz="2400" dirty="0"/>
          </a:p>
        </p:txBody>
      </p:sp>
    </p:spTree>
    <p:extLst>
      <p:ext uri="{BB962C8B-B14F-4D97-AF65-F5344CB8AC3E}">
        <p14:creationId xmlns:p14="http://schemas.microsoft.com/office/powerpoint/2010/main" val="3155251148"/>
      </p:ext>
    </p:extLst>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830997"/>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a:p>
            <a:endParaRPr lang="zh-CN" altLang="en-US" sz="2400" dirty="0"/>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设计理念</a:t>
            </a:r>
            <a:endParaRPr lang="zh-CN" altLang="en-US" sz="2400" dirty="0">
              <a:solidFill>
                <a:schemeClr val="tx1">
                  <a:lumMod val="75000"/>
                  <a:lumOff val="25000"/>
                </a:schemeClr>
              </a:solidFill>
            </a:endParaRP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关键技术</a:t>
            </a:r>
            <a:endParaRPr lang="zh-CN" altLang="en-US" sz="2400" dirty="0">
              <a:solidFill>
                <a:schemeClr val="tx1">
                  <a:lumMod val="75000"/>
                  <a:lumOff val="25000"/>
                </a:schemeClr>
              </a:solidFill>
            </a:endParaRP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产品特色</a:t>
            </a:r>
            <a:endParaRPr lang="zh-CN" altLang="en-US" sz="2400" dirty="0">
              <a:solidFill>
                <a:schemeClr val="tx1">
                  <a:lumMod val="75000"/>
                  <a:lumOff val="25000"/>
                </a:schemeClr>
              </a:solidFill>
            </a:endParaRPr>
          </a:p>
        </p:txBody>
      </p:sp>
      <p:sp>
        <p:nvSpPr>
          <p:cNvPr id="33" name="Freeform 10"/>
          <p:cNvSpPr>
            <a:spLocks/>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经验</a:t>
            </a:r>
            <a:r>
              <a:rPr lang="en-US" altLang="zh-CN" sz="2400" dirty="0" smtClean="0">
                <a:solidFill>
                  <a:schemeClr val="tx1">
                    <a:lumMod val="75000"/>
                    <a:lumOff val="25000"/>
                  </a:schemeClr>
                </a:solidFill>
              </a:rPr>
              <a:t>&amp;</a:t>
            </a:r>
            <a:r>
              <a:rPr lang="zh-CN" altLang="en-US" sz="2400" dirty="0" smtClean="0">
                <a:solidFill>
                  <a:schemeClr val="tx1">
                    <a:lumMod val="75000"/>
                    <a:lumOff val="25000"/>
                  </a:schemeClr>
                </a:solidFill>
              </a:rPr>
              <a:t>教训</a:t>
            </a:r>
            <a:endParaRPr lang="zh-CN" altLang="en-US" sz="2400" dirty="0">
              <a:solidFill>
                <a:schemeClr val="tx1">
                  <a:lumMod val="75000"/>
                  <a:lumOff val="25000"/>
                </a:schemeClr>
              </a:solidFill>
            </a:endParaRPr>
          </a:p>
        </p:txBody>
      </p:sp>
    </p:spTree>
    <p:extLst>
      <p:ext uri="{BB962C8B-B14F-4D97-AF65-F5344CB8AC3E}">
        <p14:creationId xmlns:p14="http://schemas.microsoft.com/office/powerpoint/2010/main" val="1846209069"/>
      </p:ext>
    </p:extLst>
  </p:cSld>
  <p:clrMapOvr>
    <a:masterClrMapping/>
  </p:clrMapOvr>
  <p:transition spd="slow">
    <p:push/>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8372162" cy="4921498"/>
          </a:xfrm>
        </p:spPr>
        <p:txBody>
          <a:bodyPr>
            <a:normAutofit/>
          </a:bodyPr>
          <a:lstStyle/>
          <a:p>
            <a:pPr>
              <a:lnSpc>
                <a:spcPct val="150000"/>
              </a:lnSpc>
            </a:pPr>
            <a:endParaRPr lang="en-US" altLang="zh-CN" sz="1800" dirty="0" smtClean="0"/>
          </a:p>
          <a:p>
            <a:pPr>
              <a:lnSpc>
                <a:spcPct val="150000"/>
              </a:lnSpc>
            </a:pPr>
            <a:endParaRPr lang="en-US" altLang="zh-CN" sz="1800" dirty="0"/>
          </a:p>
          <a:p>
            <a:pPr>
              <a:lnSpc>
                <a:spcPct val="150000"/>
              </a:lnSpc>
            </a:pPr>
            <a:endParaRPr lang="en-US" altLang="zh-CN" sz="1800" dirty="0" smtClean="0"/>
          </a:p>
          <a:p>
            <a:pPr>
              <a:lnSpc>
                <a:spcPct val="150000"/>
              </a:lnSpc>
            </a:pPr>
            <a:endParaRPr lang="en-US" altLang="zh-CN" sz="1800" dirty="0"/>
          </a:p>
          <a:p>
            <a:pPr>
              <a:lnSpc>
                <a:spcPct val="150000"/>
              </a:lnSpc>
            </a:pPr>
            <a:r>
              <a:rPr lang="zh-CN" altLang="en-US" sz="1800" dirty="0" smtClean="0"/>
              <a:t>该</a:t>
            </a:r>
            <a:r>
              <a:rPr lang="zh-CN" altLang="en-US" sz="1800" dirty="0"/>
              <a:t>智能花园应用程序面向的是广大普通用户，对大多数普通用户无需培训即可使用。</a:t>
            </a:r>
            <a:endParaRPr lang="en-US" altLang="zh-CN" sz="1800" dirty="0"/>
          </a:p>
          <a:p>
            <a:pPr>
              <a:lnSpc>
                <a:spcPct val="150000"/>
              </a:lnSpc>
            </a:pPr>
            <a:r>
              <a:rPr lang="zh-CN" altLang="en-US" sz="1800" dirty="0"/>
              <a:t>各个按键以及</a:t>
            </a:r>
            <a:r>
              <a:rPr lang="en-US" altLang="zh-CN" sz="1800" dirty="0"/>
              <a:t>ICON</a:t>
            </a:r>
            <a:r>
              <a:rPr lang="zh-CN" altLang="en-US" sz="1800" dirty="0"/>
              <a:t>均有明显的功能及使用方法提示，软件产品的界面、图形、文字、信息和标识等均是易于浏览、易于理解和便捷操作的</a:t>
            </a:r>
            <a:r>
              <a:rPr lang="en-US" sz="1800" dirty="0"/>
              <a:t> </a:t>
            </a:r>
            <a:r>
              <a:rPr lang="zh-CN" altLang="en-US" sz="1800" dirty="0"/>
              <a:t>。</a:t>
            </a:r>
            <a:endParaRPr lang="en-US" altLang="zh-CN" sz="1800" dirty="0"/>
          </a:p>
          <a:p>
            <a:pPr>
              <a:lnSpc>
                <a:spcPct val="150000"/>
              </a:lnSpc>
            </a:pPr>
            <a:r>
              <a:rPr lang="zh-CN" altLang="en-US" sz="1800" dirty="0"/>
              <a:t>保证大部分普通用户在平均</a:t>
            </a:r>
            <a:r>
              <a:rPr lang="en-US" sz="1800" dirty="0"/>
              <a:t>5</a:t>
            </a:r>
            <a:r>
              <a:rPr lang="zh-CN" altLang="en-US" sz="1800" dirty="0"/>
              <a:t>分钟或最多</a:t>
            </a:r>
            <a:r>
              <a:rPr lang="en-US" sz="1800" dirty="0"/>
              <a:t>10</a:t>
            </a:r>
            <a:r>
              <a:rPr lang="zh-CN" altLang="en-US" sz="1800" dirty="0"/>
              <a:t>分钟内完成花园的建立与管理操作</a:t>
            </a:r>
            <a:r>
              <a:rPr lang="en-US" sz="1800" dirty="0"/>
              <a:t> </a:t>
            </a:r>
            <a:r>
              <a:rPr lang="zh-CN" altLang="en-US" sz="1800" dirty="0"/>
              <a:t>。</a:t>
            </a:r>
            <a:endParaRPr lang="en-US" altLang="zh-CN" sz="1800" dirty="0"/>
          </a:p>
          <a:p>
            <a:pPr marL="0" indent="0">
              <a:lnSpc>
                <a:spcPct val="150000"/>
              </a:lnSpc>
              <a:buNone/>
            </a:pPr>
            <a:endParaRPr lang="en-US" altLang="zh-CN" dirty="0" smtClean="0"/>
          </a:p>
        </p:txBody>
      </p:sp>
      <p:sp>
        <p:nvSpPr>
          <p:cNvPr id="3" name="标题 2"/>
          <p:cNvSpPr>
            <a:spLocks noGrp="1"/>
          </p:cNvSpPr>
          <p:nvPr>
            <p:ph type="title"/>
          </p:nvPr>
        </p:nvSpPr>
        <p:spPr/>
        <p:txBody>
          <a:bodyPr/>
          <a:lstStyle/>
          <a:p>
            <a:r>
              <a:rPr lang="zh-CN" altLang="en-US" dirty="0" smtClean="0"/>
              <a:t>产品定位</a:t>
            </a:r>
            <a:endParaRPr lang="zh-CN" alt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023" y="1685678"/>
            <a:ext cx="8372163" cy="2296531"/>
          </a:xfrm>
          <a:prstGeom prst="rect">
            <a:avLst/>
          </a:prstGeom>
        </p:spPr>
      </p:pic>
      <p:sp>
        <p:nvSpPr>
          <p:cNvPr id="9" name="Rectangle 8"/>
          <p:cNvSpPr/>
          <p:nvPr/>
        </p:nvSpPr>
        <p:spPr>
          <a:xfrm>
            <a:off x="494023" y="2330688"/>
            <a:ext cx="6821178" cy="261257"/>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0" name="Rectangle 9"/>
          <p:cNvSpPr/>
          <p:nvPr/>
        </p:nvSpPr>
        <p:spPr>
          <a:xfrm>
            <a:off x="494022" y="2062556"/>
            <a:ext cx="6030531" cy="199381"/>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1" name="Rectangle 10"/>
          <p:cNvSpPr/>
          <p:nvPr/>
        </p:nvSpPr>
        <p:spPr>
          <a:xfrm>
            <a:off x="8105847" y="1739423"/>
            <a:ext cx="503033" cy="234385"/>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Rectangle 11"/>
          <p:cNvSpPr/>
          <p:nvPr/>
        </p:nvSpPr>
        <p:spPr>
          <a:xfrm>
            <a:off x="5850785" y="3106326"/>
            <a:ext cx="1293682" cy="261257"/>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054111"/>
      </p:ext>
    </p:extLst>
  </p:cSld>
  <p:clrMapOvr>
    <a:masterClrMapping/>
  </p:clrMapOvr>
  <p:transition spd="slow">
    <p:push/>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rgbClr val="144193"/>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rgbClr val="144193"/>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设计理念</a:t>
            </a: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rgbClr val="B5B5B6"/>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rgbClr val="B5B5B6"/>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关键技术</a:t>
            </a: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产品特色</a:t>
            </a:r>
          </a:p>
        </p:txBody>
      </p:sp>
      <p:sp>
        <p:nvSpPr>
          <p:cNvPr id="33" name="Freeform 10"/>
          <p:cNvSpPr>
            <a:spLocks/>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经验</a:t>
            </a:r>
            <a:r>
              <a:rPr lang="en-US" altLang="zh-CN" sz="2400" dirty="0">
                <a:solidFill>
                  <a:schemeClr val="tx1">
                    <a:lumMod val="75000"/>
                    <a:lumOff val="25000"/>
                  </a:schemeClr>
                </a:solidFill>
              </a:rPr>
              <a:t>&amp;</a:t>
            </a:r>
            <a:r>
              <a:rPr lang="zh-CN" altLang="en-US" sz="2400" dirty="0">
                <a:solidFill>
                  <a:schemeClr val="tx1">
                    <a:lumMod val="75000"/>
                    <a:lumOff val="25000"/>
                  </a:schemeClr>
                </a:solidFill>
              </a:rPr>
              <a:t>教训</a:t>
            </a:r>
          </a:p>
        </p:txBody>
      </p:sp>
    </p:spTree>
    <p:extLst>
      <p:ext uri="{BB962C8B-B14F-4D97-AF65-F5344CB8AC3E}">
        <p14:creationId xmlns:p14="http://schemas.microsoft.com/office/powerpoint/2010/main" val="1724533915"/>
      </p:ext>
    </p:extLst>
  </p:cSld>
  <p:clrMapOvr>
    <a:masterClrMapping/>
  </p:clrMapOvr>
  <p:transition spd="slow">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84709" y="1639380"/>
            <a:ext cx="4587261" cy="4921498"/>
          </a:xfrm>
        </p:spPr>
        <p:txBody>
          <a:bodyPr>
            <a:normAutofit lnSpcReduction="10000"/>
          </a:bodyPr>
          <a:lstStyle/>
          <a:p>
            <a:pPr lvl="1"/>
            <a:r>
              <a:rPr lang="zh-CN" altLang="en-US" dirty="0" smtClean="0"/>
              <a:t>开发</a:t>
            </a:r>
            <a:r>
              <a:rPr lang="zh-CN" altLang="en-US" dirty="0"/>
              <a:t>能够实现温度和湿度自动监测，并根据预设值进行自动浇灌和温度调节功能的智能花园</a:t>
            </a:r>
            <a:r>
              <a:rPr lang="zh-CN" altLang="en-US" dirty="0" smtClean="0"/>
              <a:t>。</a:t>
            </a:r>
            <a:endParaRPr lang="en-US" altLang="zh-CN" dirty="0" smtClean="0"/>
          </a:p>
          <a:p>
            <a:pPr lvl="1"/>
            <a:endParaRPr lang="en-US" altLang="zh-CN" dirty="0" smtClean="0"/>
          </a:p>
          <a:p>
            <a:pPr lvl="1"/>
            <a:r>
              <a:rPr lang="zh-CN" altLang="en-US" dirty="0" smtClean="0"/>
              <a:t>通过</a:t>
            </a:r>
            <a:r>
              <a:rPr lang="zh-CN" altLang="en-US" dirty="0"/>
              <a:t>把数据转化为可视化界面，方便用户更直观的管理他的智能花园。同时运用传感器，将花园里的各项数据实时的通过</a:t>
            </a:r>
            <a:r>
              <a:rPr lang="en-US" dirty="0"/>
              <a:t>app</a:t>
            </a:r>
            <a:r>
              <a:rPr lang="zh-CN" altLang="en-US" dirty="0"/>
              <a:t>和网页传递给用户，帮助用户能及时的进行远程</a:t>
            </a:r>
            <a:r>
              <a:rPr lang="zh-CN" altLang="en-US" dirty="0" smtClean="0"/>
              <a:t>调整。</a:t>
            </a:r>
            <a:endParaRPr lang="en-US" altLang="zh-CN" dirty="0" smtClean="0"/>
          </a:p>
          <a:p>
            <a:pPr lvl="1"/>
            <a:endParaRPr lang="en-US" dirty="0" smtClean="0"/>
          </a:p>
          <a:p>
            <a:pPr lvl="1"/>
            <a:r>
              <a:rPr lang="zh-CN" altLang="en-US" dirty="0" smtClean="0"/>
              <a:t>总体</a:t>
            </a:r>
            <a:r>
              <a:rPr lang="zh-CN" altLang="en-US" dirty="0"/>
              <a:t>目标是：开发适合普通人群的智能花园管理系统，支持客户实时得到花园的各个数据指标，远程遥控花园的各个装置</a:t>
            </a:r>
            <a:r>
              <a:rPr lang="zh-CN" altLang="en-US" dirty="0" smtClean="0"/>
              <a:t>，实现</a:t>
            </a:r>
            <a:r>
              <a:rPr lang="zh-CN" altLang="en-US" dirty="0"/>
              <a:t>客户远程精确的根据花园当前情况对花园进行管理。</a:t>
            </a:r>
            <a:endParaRPr lang="en-US" dirty="0"/>
          </a:p>
          <a:p>
            <a:pPr marL="0" indent="0">
              <a:lnSpc>
                <a:spcPct val="150000"/>
              </a:lnSpc>
              <a:buNone/>
            </a:pPr>
            <a:endParaRPr lang="en-US" altLang="zh-CN" dirty="0" smtClean="0"/>
          </a:p>
        </p:txBody>
      </p:sp>
      <p:sp>
        <p:nvSpPr>
          <p:cNvPr id="3" name="标题 2"/>
          <p:cNvSpPr>
            <a:spLocks noGrp="1"/>
          </p:cNvSpPr>
          <p:nvPr>
            <p:ph type="title"/>
          </p:nvPr>
        </p:nvSpPr>
        <p:spPr/>
        <p:txBody>
          <a:bodyPr/>
          <a:lstStyle/>
          <a:p>
            <a:r>
              <a:rPr lang="zh-CN" altLang="en-US" dirty="0" smtClean="0"/>
              <a:t>设计理念</a:t>
            </a:r>
            <a:endParaRPr lang="zh-CN" altLang="en-US" dirty="0"/>
          </a:p>
        </p:txBody>
      </p:sp>
      <p:sp>
        <p:nvSpPr>
          <p:cNvPr id="5" name="Rectangle 2"/>
          <p:cNvSpPr>
            <a:spLocks noChangeArrowheads="1"/>
          </p:cNvSpPr>
          <p:nvPr/>
        </p:nvSpPr>
        <p:spPr bwMode="auto">
          <a:xfrm flipV="1">
            <a:off x="4756729" y="2598478"/>
            <a:ext cx="730985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25" name="Picture 1" descr="83220742981570360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965" y="4122769"/>
            <a:ext cx="3912221" cy="260814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4"/>
          <p:cNvSpPr>
            <a:spLocks noChangeArrowheads="1"/>
          </p:cNvSpPr>
          <p:nvPr/>
        </p:nvSpPr>
        <p:spPr bwMode="auto">
          <a:xfrm>
            <a:off x="8403115" y="1639379"/>
            <a:ext cx="44762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27" name="Picture 3" descr="20941454042886389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6953" y="1639379"/>
            <a:ext cx="3449234" cy="2843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9492560"/>
      </p:ext>
    </p:extLst>
  </p:cSld>
  <p:clrMapOvr>
    <a:masterClrMapping/>
  </p:clrMapOvr>
  <p:transition spd="slow">
    <p:push/>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设计理念</a:t>
            </a: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关键技术</a:t>
            </a: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产品特色</a:t>
            </a:r>
          </a:p>
        </p:txBody>
      </p:sp>
      <p:sp>
        <p:nvSpPr>
          <p:cNvPr id="33" name="Freeform 10"/>
          <p:cNvSpPr>
            <a:spLocks/>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经验</a:t>
            </a:r>
            <a:r>
              <a:rPr lang="en-US" altLang="zh-CN" sz="2400" dirty="0">
                <a:solidFill>
                  <a:schemeClr val="tx1">
                    <a:lumMod val="75000"/>
                    <a:lumOff val="25000"/>
                  </a:schemeClr>
                </a:solidFill>
              </a:rPr>
              <a:t>&amp;</a:t>
            </a:r>
            <a:r>
              <a:rPr lang="zh-CN" altLang="en-US" sz="2400" dirty="0">
                <a:solidFill>
                  <a:schemeClr val="tx1">
                    <a:lumMod val="75000"/>
                    <a:lumOff val="25000"/>
                  </a:schemeClr>
                </a:solidFill>
              </a:rPr>
              <a:t>教训</a:t>
            </a:r>
          </a:p>
        </p:txBody>
      </p:sp>
    </p:spTree>
    <p:extLst>
      <p:ext uri="{BB962C8B-B14F-4D97-AF65-F5344CB8AC3E}">
        <p14:creationId xmlns:p14="http://schemas.microsoft.com/office/powerpoint/2010/main" val="190111161"/>
      </p:ext>
    </p:extLst>
  </p:cSld>
  <p:clrMapOvr>
    <a:masterClrMapping/>
  </p:clrMapOvr>
  <p:transition spd="slow">
    <p:push/>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4097853" cy="4921498"/>
          </a:xfrm>
        </p:spPr>
        <p:txBody>
          <a:bodyPr/>
          <a:lstStyle/>
          <a:p>
            <a:pPr>
              <a:lnSpc>
                <a:spcPct val="150000"/>
              </a:lnSpc>
            </a:pPr>
            <a:r>
              <a:rPr lang="zh-CN" altLang="en-US" dirty="0"/>
              <a:t>网页端的前端采用</a:t>
            </a:r>
            <a:r>
              <a:rPr lang="en-US" altLang="zh-CN" dirty="0"/>
              <a:t>React</a:t>
            </a:r>
            <a:r>
              <a:rPr lang="zh-CN" altLang="en-US" dirty="0"/>
              <a:t>框架搭建。</a:t>
            </a:r>
            <a:endParaRPr lang="en-US" altLang="zh-CN" dirty="0"/>
          </a:p>
          <a:p>
            <a:pPr>
              <a:lnSpc>
                <a:spcPct val="150000"/>
              </a:lnSpc>
            </a:pPr>
            <a:endParaRPr lang="en-US" altLang="zh-CN" dirty="0"/>
          </a:p>
          <a:p>
            <a:pPr>
              <a:lnSpc>
                <a:spcPct val="150000"/>
              </a:lnSpc>
            </a:pPr>
            <a:r>
              <a:rPr lang="en-US" altLang="zh-CN" dirty="0"/>
              <a:t>UI</a:t>
            </a:r>
            <a:r>
              <a:rPr lang="zh-CN" altLang="en-US" dirty="0"/>
              <a:t>界面采用</a:t>
            </a:r>
            <a:r>
              <a:rPr lang="en-US" altLang="zh-CN" dirty="0" err="1"/>
              <a:t>Antdesign</a:t>
            </a:r>
            <a:r>
              <a:rPr lang="zh-CN" altLang="en-US" dirty="0"/>
              <a:t>，采用其</a:t>
            </a:r>
            <a:r>
              <a:rPr lang="en-US" altLang="zh-CN" dirty="0"/>
              <a:t>flexible</a:t>
            </a:r>
            <a:r>
              <a:rPr lang="zh-CN" altLang="en-US" dirty="0"/>
              <a:t> </a:t>
            </a:r>
            <a:r>
              <a:rPr lang="en-US" altLang="zh-CN" dirty="0"/>
              <a:t>box</a:t>
            </a:r>
            <a:r>
              <a:rPr lang="zh-CN" altLang="en-US" dirty="0"/>
              <a:t>实现多数分辨率的正常显示以及简洁、易浏览的界面风格。</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a:t>——</a:t>
            </a:r>
            <a:r>
              <a:rPr lang="zh-CN" altLang="en-US" dirty="0"/>
              <a:t>前端</a:t>
            </a:r>
          </a:p>
        </p:txBody>
      </p:sp>
      <p:pic>
        <p:nvPicPr>
          <p:cNvPr id="1026" name="Picture 2" descr="https://timgsa.baidu.com/timg?image&amp;quality=80&amp;size=b10000_10000&amp;sec=1536475732&amp;di=9815963b8bbbf0b694d4c77e0ee62a9d&amp;src=http://img.zdnet.com.cn/4/302/liRgU1PSEDqWI_600.png?rand=1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1723" y="1818641"/>
            <a:ext cx="3924464" cy="15240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1723" y="3612822"/>
            <a:ext cx="4202277" cy="1808961"/>
          </a:xfrm>
          <a:prstGeom prst="rect">
            <a:avLst/>
          </a:prstGeom>
        </p:spPr>
      </p:pic>
    </p:spTree>
    <p:extLst>
      <p:ext uri="{BB962C8B-B14F-4D97-AF65-F5344CB8AC3E}">
        <p14:creationId xmlns:p14="http://schemas.microsoft.com/office/powerpoint/2010/main" val="1142760352"/>
      </p:ext>
    </p:extLst>
  </p:cSld>
  <p:clrMapOvr>
    <a:masterClrMapping/>
  </p:clrMapOvr>
  <p:transition spd="slow">
    <p:push/>
  </p:transition>
  <p:timing>
    <p:tnLst>
      <p:par>
        <p:cTn id="1" dur="indefinite" restart="never" nodeType="tmRoot"/>
      </p:par>
    </p:tnLst>
  </p:timing>
</p:sld>
</file>

<file path=ppt/theme/theme1.xml><?xml version="1.0" encoding="utf-8"?>
<a:theme xmlns:a="http://schemas.openxmlformats.org/drawingml/2006/main" name="2016-VI主题-蓝">
  <a:themeElements>
    <a:clrScheme name="VI蓝色版">
      <a:dk1>
        <a:srgbClr val="000000"/>
      </a:dk1>
      <a:lt1>
        <a:srgbClr val="FFFFFF"/>
      </a:lt1>
      <a:dk2>
        <a:srgbClr val="BD9F68"/>
      </a:dk2>
      <a:lt2>
        <a:srgbClr val="B5B5B6"/>
      </a:lt2>
      <a:accent1>
        <a:srgbClr val="004098"/>
      </a:accent1>
      <a:accent2>
        <a:srgbClr val="0086D1"/>
      </a:accent2>
      <a:accent3>
        <a:srgbClr val="338D27"/>
      </a:accent3>
      <a:accent4>
        <a:srgbClr val="00514E"/>
      </a:accent4>
      <a:accent5>
        <a:srgbClr val="FDD000"/>
      </a:accent5>
      <a:accent6>
        <a:srgbClr val="F08300"/>
      </a:accent6>
      <a:hlink>
        <a:srgbClr val="B5B5B6"/>
      </a:hlink>
      <a:folHlink>
        <a:srgbClr val="BD9F68"/>
      </a:folHlink>
    </a:clrScheme>
    <a:fontScheme name="自定义 7">
      <a:majorFont>
        <a:latin typeface="等线"/>
        <a:ea typeface="等线"/>
        <a:cs typeface=""/>
      </a:majorFont>
      <a:minorFont>
        <a:latin typeface="等线 Light"/>
        <a:ea typeface="等线"/>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2016-VI主题-蓝" id="{1B918C6D-2D61-4306-88BA-3CA31BAAF13F}" vid="{A734D909-B61D-48C4-8B37-4CE49734400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1228</TotalTime>
  <Words>1135</Words>
  <Application>Microsoft Macintosh PowerPoint</Application>
  <PresentationFormat>On-screen Show (4:3)</PresentationFormat>
  <Paragraphs>149</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Calibri</vt:lpstr>
      <vt:lpstr>微软雅黑</vt:lpstr>
      <vt:lpstr>等线</vt:lpstr>
      <vt:lpstr>等线 Light</vt:lpstr>
      <vt:lpstr>Arial</vt:lpstr>
      <vt:lpstr>2016-VI主题-蓝</vt:lpstr>
      <vt:lpstr>Smart Garden</vt:lpstr>
      <vt:lpstr>项目成员</vt:lpstr>
      <vt:lpstr>目录 Contents</vt:lpstr>
      <vt:lpstr>目录 Contents</vt:lpstr>
      <vt:lpstr>产品定位</vt:lpstr>
      <vt:lpstr>目录 Contents</vt:lpstr>
      <vt:lpstr>设计理念</vt:lpstr>
      <vt:lpstr>目录 Contents</vt:lpstr>
      <vt:lpstr>关键技术——前端</vt:lpstr>
      <vt:lpstr>关键技术——Redux</vt:lpstr>
      <vt:lpstr>关键技术——数据可视化</vt:lpstr>
      <vt:lpstr>关键技术——数据可视化</vt:lpstr>
      <vt:lpstr>关键技术——后端</vt:lpstr>
      <vt:lpstr>目录 Contents</vt:lpstr>
      <vt:lpstr>产品特色——用户信息管理</vt:lpstr>
      <vt:lpstr>产品特色——花园数据查看&amp;修改</vt:lpstr>
      <vt:lpstr>产品特色——一键配置花园</vt:lpstr>
      <vt:lpstr>产品特色——Sensors的添加删除开关</vt:lpstr>
      <vt:lpstr>产品特色——自动浇灌</vt:lpstr>
      <vt:lpstr>产品特色——温度湿度监控</vt:lpstr>
      <vt:lpstr>产品特色——视频监控</vt:lpstr>
      <vt:lpstr>目录 Contents</vt:lpstr>
      <vt:lpstr>经验&amp;教训——重构要尽早</vt:lpstr>
      <vt:lpstr>经验&amp;教训——规划要长远</vt:lpstr>
      <vt:lpstr>经验&amp;教训——熟悉GitHub版本管理</vt:lpstr>
      <vt:lpstr>谢谢！</vt:lpstr>
    </vt:vector>
  </TitlesOfParts>
  <Company/>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沈小丹</dc:creator>
  <cp:lastModifiedBy>李 嘉昊</cp:lastModifiedBy>
  <cp:revision>73</cp:revision>
  <dcterms:created xsi:type="dcterms:W3CDTF">2016-04-20T02:59:17Z</dcterms:created>
  <dcterms:modified xsi:type="dcterms:W3CDTF">2018-09-10T08:28:23Z</dcterms:modified>
</cp:coreProperties>
</file>